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3"/>
  </p:notesMasterIdLst>
  <p:sldIdLst>
    <p:sldId id="345" r:id="rId2"/>
    <p:sldId id="276" r:id="rId3"/>
    <p:sldId id="279" r:id="rId4"/>
    <p:sldId id="339" r:id="rId5"/>
    <p:sldId id="337" r:id="rId6"/>
    <p:sldId id="338" r:id="rId7"/>
    <p:sldId id="278" r:id="rId8"/>
    <p:sldId id="346" r:id="rId9"/>
    <p:sldId id="285" r:id="rId10"/>
    <p:sldId id="265" r:id="rId11"/>
    <p:sldId id="287" r:id="rId12"/>
    <p:sldId id="269" r:id="rId13"/>
    <p:sldId id="286" r:id="rId14"/>
    <p:sldId id="358" r:id="rId15"/>
    <p:sldId id="270" r:id="rId16"/>
    <p:sldId id="359" r:id="rId17"/>
    <p:sldId id="361" r:id="rId18"/>
    <p:sldId id="362" r:id="rId19"/>
    <p:sldId id="363" r:id="rId20"/>
    <p:sldId id="364" r:id="rId21"/>
    <p:sldId id="365" r:id="rId22"/>
    <p:sldId id="292" r:id="rId23"/>
    <p:sldId id="360" r:id="rId24"/>
    <p:sldId id="271" r:id="rId25"/>
    <p:sldId id="366" r:id="rId26"/>
    <p:sldId id="370" r:id="rId27"/>
    <p:sldId id="371" r:id="rId28"/>
    <p:sldId id="367" r:id="rId29"/>
    <p:sldId id="295" r:id="rId30"/>
    <p:sldId id="296" r:id="rId31"/>
    <p:sldId id="297" r:id="rId32"/>
    <p:sldId id="298" r:id="rId33"/>
    <p:sldId id="299" r:id="rId34"/>
    <p:sldId id="300" r:id="rId35"/>
    <p:sldId id="301" r:id="rId36"/>
    <p:sldId id="302" r:id="rId37"/>
    <p:sldId id="303" r:id="rId38"/>
    <p:sldId id="304" r:id="rId39"/>
    <p:sldId id="305" r:id="rId40"/>
    <p:sldId id="306" r:id="rId41"/>
    <p:sldId id="307" r:id="rId42"/>
    <p:sldId id="308" r:id="rId43"/>
    <p:sldId id="315" r:id="rId44"/>
    <p:sldId id="372" r:id="rId45"/>
    <p:sldId id="368" r:id="rId46"/>
    <p:sldId id="320" r:id="rId47"/>
    <p:sldId id="317" r:id="rId48"/>
    <p:sldId id="318" r:id="rId49"/>
    <p:sldId id="319" r:id="rId50"/>
    <p:sldId id="342" r:id="rId51"/>
    <p:sldId id="343" r:id="rId52"/>
    <p:sldId id="321" r:id="rId53"/>
    <p:sldId id="322" r:id="rId54"/>
    <p:sldId id="334" r:id="rId55"/>
    <p:sldId id="335" r:id="rId56"/>
    <p:sldId id="323" r:id="rId57"/>
    <p:sldId id="324" r:id="rId58"/>
    <p:sldId id="325" r:id="rId59"/>
    <p:sldId id="326" r:id="rId60"/>
    <p:sldId id="327" r:id="rId61"/>
    <p:sldId id="328" r:id="rId62"/>
    <p:sldId id="329" r:id="rId63"/>
    <p:sldId id="330" r:id="rId64"/>
    <p:sldId id="331" r:id="rId65"/>
    <p:sldId id="332" r:id="rId66"/>
    <p:sldId id="333" r:id="rId67"/>
    <p:sldId id="369" r:id="rId68"/>
    <p:sldId id="336" r:id="rId69"/>
    <p:sldId id="344" r:id="rId70"/>
    <p:sldId id="340" r:id="rId71"/>
    <p:sldId id="341" r:id="rId72"/>
  </p:sldIdLst>
  <p:sldSz cx="9144000" cy="6858000" type="screen4x3"/>
  <p:notesSz cx="6858000" cy="9144000"/>
  <p:custDataLst>
    <p:tags r:id="rId74"/>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65D"/>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09" autoAdjust="0"/>
    <p:restoredTop sz="82029" autoAdjust="0"/>
  </p:normalViewPr>
  <p:slideViewPr>
    <p:cSldViewPr>
      <p:cViewPr varScale="1">
        <p:scale>
          <a:sx n="79" d="100"/>
          <a:sy n="79" d="100"/>
        </p:scale>
        <p:origin x="-1698" y="-84"/>
      </p:cViewPr>
      <p:guideLst>
        <p:guide orient="horz" pos="2160"/>
        <p:guide pos="2880"/>
      </p:guideLst>
    </p:cSldViewPr>
  </p:slideViewPr>
  <p:outlineViewPr>
    <p:cViewPr>
      <p:scale>
        <a:sx n="33" d="100"/>
        <a:sy n="33" d="100"/>
      </p:scale>
      <p:origin x="48" y="11394"/>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C3F1BD2-E7C7-41DD-8A78-C19C2CDA2E84}" type="datetimeFigureOut">
              <a:rPr lang="en-US"/>
              <a:pPr>
                <a:defRPr/>
              </a:pPr>
              <a:t>4/12/2013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8EB204C-9453-4137-A1FF-FD378A3212D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A241F73-055B-47E0-B01B-D4AFDF7E5709}" type="slidenum">
              <a:rPr lang="en-US"/>
              <a:pPr fontAlgn="base">
                <a:spcBef>
                  <a:spcPct val="0"/>
                </a:spcBef>
                <a:spcAft>
                  <a:spcPct val="0"/>
                </a:spcAft>
                <a:defRPr/>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5363"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lstStyle/>
          <a:p>
            <a:pPr algn="r">
              <a:defRPr/>
            </a:pPr>
            <a:fld id="{A4A8AA29-53C6-4062-ADD6-6006699EB375}" type="slidenum">
              <a:rPr lang="en-US" sz="1200">
                <a:latin typeface="+mn-lt"/>
                <a:cs typeface="+mn-cs"/>
              </a:rPr>
              <a:pPr algn="r">
                <a:defRPr/>
              </a:pPr>
              <a:t>7</a:t>
            </a:fld>
            <a:endParaRPr lang="en-US" sz="1200">
              <a:latin typeface="+mn-lt"/>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Highlight Stripling’s inquiry as it relates to history.  Content taken from CSU Inquiry PP (Slides 1 and 2).  </a:t>
            </a:r>
          </a:p>
          <a:p>
            <a:pPr eaLnBrk="1" hangingPunct="1">
              <a:spcBef>
                <a:spcPct val="0"/>
              </a:spcBef>
            </a:pPr>
            <a:r>
              <a:rPr lang="en-US" smtClean="0"/>
              <a:t>Refer to Bruce VanSledright for first- and second-order concepts (Phyllis forwarded a document, also at SmartSite)</a:t>
            </a:r>
          </a:p>
          <a:p>
            <a:pPr eaLnBrk="1" hangingPunct="1">
              <a:spcBef>
                <a:spcPct val="0"/>
              </a:spcBef>
            </a:pPr>
            <a:r>
              <a:rPr lang="en-US" smtClean="0"/>
              <a:t>“Habits of mind” reference: Bradley Commission on History in Schools.  </a:t>
            </a:r>
            <a:r>
              <a:rPr lang="en-US" i="1" smtClean="0"/>
              <a:t>Building a History Curriculum: Guidelines for Teaching History in Schools</a:t>
            </a:r>
            <a:r>
              <a:rPr lang="en-US" smtClean="0"/>
              <a:t>. Westlake, OH: National Council for History Education, 1995. p. 9.  For a brief summary, see http://history.illinoisstate.edu/nhp/habits_of_mind.html .  </a:t>
            </a:r>
          </a:p>
        </p:txBody>
      </p:sp>
      <p:sp>
        <p:nvSpPr>
          <p:cNvPr id="184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C71CEAE-7E49-47DC-A09E-F3E75863484E}" type="slidenum">
              <a:rPr lang="en-US"/>
              <a:pPr fontAlgn="base">
                <a:spcBef>
                  <a:spcPct val="0"/>
                </a:spcBef>
                <a:spcAft>
                  <a:spcPct val="0"/>
                </a:spcAft>
                <a:defRPr/>
              </a:pPr>
              <a:t>10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04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BE70FE8-015B-4FF9-9869-7FE440DDBF1B}" type="slidenum">
              <a:rPr lang="en-US"/>
              <a:pPr fontAlgn="base">
                <a:spcBef>
                  <a:spcPct val="0"/>
                </a:spcBef>
                <a:spcAft>
                  <a:spcPct val="0"/>
                </a:spcAft>
                <a:defRPr/>
              </a:pPr>
              <a:t>12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35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84FEC94-15EA-4368-9118-3850771BF1CD}" type="slidenum">
              <a:rPr lang="en-US"/>
              <a:pPr fontAlgn="base">
                <a:spcBef>
                  <a:spcPct val="0"/>
                </a:spcBef>
                <a:spcAft>
                  <a:spcPct val="0"/>
                </a:spcAft>
                <a:defRPr/>
              </a:pPr>
              <a:t>24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p:txBody>
          <a:bodyPr/>
          <a:lstStyle/>
          <a:p>
            <a:pPr>
              <a:defRPr/>
            </a:pPr>
            <a:fld id="{B0C78EF5-1445-423D-A369-E5C5753BA826}" type="slidenum">
              <a:rPr lang="en-US" smtClean="0"/>
              <a:pPr>
                <a:defRPr/>
              </a:pPr>
              <a:t>31</a:t>
            </a:fld>
            <a:endParaRPr lang="en-US" smtClean="0"/>
          </a:p>
        </p:txBody>
      </p:sp>
      <p:sp>
        <p:nvSpPr>
          <p:cNvPr id="101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p:txBody>
          <a:bodyPr/>
          <a:lstStyle/>
          <a:p>
            <a:pPr>
              <a:defRPr/>
            </a:pPr>
            <a:fld id="{76E86574-08D7-4E09-8D93-C8204384518A}" type="slidenum">
              <a:rPr lang="en-US" smtClean="0"/>
              <a:pPr>
                <a:defRPr/>
              </a:pPr>
              <a:t>32</a:t>
            </a:fld>
            <a:endParaRPr lang="en-US" smtClean="0"/>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24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p:bgRef idx="1001">
        <a:schemeClr val="bg2"/>
      </p:bgRef>
    </p:bg>
    <p:spTree>
      <p:nvGrpSpPr>
        <p:cNvPr id="1" name=""/>
        <p:cNvGrpSpPr/>
        <p:nvPr/>
      </p:nvGrpSpPr>
      <p:grpSpPr>
        <a:xfrm>
          <a:off x="0" y="0"/>
          <a:ext cx="0" cy="0"/>
          <a:chOff x="0" y="0"/>
          <a:chExt cx="0" cy="0"/>
        </a:xfrm>
      </p:grpSpPr>
      <p:sp>
        <p:nvSpPr>
          <p:cNvPr id="4" name="Rectangle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9"/>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10"/>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smtClean="0"/>
              <a:t>Click to edit Master title style</a:t>
            </a:r>
            <a:endParaRPr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1BE3BA38-62A4-4EC8-A1D0-EB3F11B9B04E}" type="datetimeFigureOut">
              <a:rPr lang="en-US"/>
              <a:pPr>
                <a:defRPr/>
              </a:pPr>
              <a:t>4/12/2013</a:t>
            </a:fld>
            <a:endParaRPr lang="en-US"/>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ACD9C934-C9C6-4959-93B3-48F6A550C2C6}"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6"/>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67814F20-3C9D-4E7A-9C9E-C7DA9BA00072}" type="datetimeFigureOut">
              <a:rPr lang="en-US"/>
              <a:pPr>
                <a:defRPr/>
              </a:pPr>
              <a:t>4/12/2013</a:t>
            </a:fld>
            <a:endParaRPr lang="en-US"/>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94E198EF-9310-4402-93CB-A00FD81E385C}"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66738" y="304800"/>
            <a:ext cx="8008937"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6"/>
          <p:cNvSpPr>
            <a:spLocks noGrp="1" noChangeArrowheads="1"/>
          </p:cNvSpPr>
          <p:nvPr>
            <p:ph type="dt" sz="half" idx="10"/>
          </p:nvPr>
        </p:nvSpPr>
        <p:spPr/>
        <p:txBody>
          <a:bodyPr/>
          <a:lstStyle>
            <a:lvl1pPr>
              <a:defRPr/>
            </a:lvl1pPr>
          </a:lstStyle>
          <a:p>
            <a:pPr>
              <a:defRPr/>
            </a:pPr>
            <a:endParaRPr lang="en-US"/>
          </a:p>
        </p:txBody>
      </p:sp>
      <p:sp>
        <p:nvSpPr>
          <p:cNvPr id="4" name="Rectangle 7"/>
          <p:cNvSpPr>
            <a:spLocks noGrp="1" noChangeArrowheads="1"/>
          </p:cNvSpPr>
          <p:nvPr>
            <p:ph type="ftr" sz="quarter" idx="11"/>
          </p:nvPr>
        </p:nvSpPr>
        <p:spPr/>
        <p:txBody>
          <a:bodyPr/>
          <a:lstStyle>
            <a:lvl1pPr>
              <a:defRPr/>
            </a:lvl1pPr>
          </a:lstStyle>
          <a:p>
            <a:pPr>
              <a:defRPr/>
            </a:pPr>
            <a:endParaRPr lang="en-US"/>
          </a:p>
        </p:txBody>
      </p:sp>
      <p:sp>
        <p:nvSpPr>
          <p:cNvPr id="5" name="Rectangle 8"/>
          <p:cNvSpPr>
            <a:spLocks noGrp="1" noChangeArrowheads="1"/>
          </p:cNvSpPr>
          <p:nvPr>
            <p:ph type="sldNum" sz="quarter" idx="12"/>
          </p:nvPr>
        </p:nvSpPr>
        <p:spPr/>
        <p:txBody>
          <a:bodyPr/>
          <a:lstStyle>
            <a:lvl1pPr>
              <a:defRPr/>
            </a:lvl1pPr>
          </a:lstStyle>
          <a:p>
            <a:pPr>
              <a:defRPr/>
            </a:pPr>
            <a:fld id="{F4B900B9-14DA-416A-A43A-267F2221351E}"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402C2C71-A234-495C-A756-DA6F2AA7CF20}" type="datetimeFigureOut">
              <a:rPr lang="en-US"/>
              <a:pPr>
                <a:defRPr/>
              </a:pPr>
              <a:t>4/12/2013</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626B1D2A-FBAE-4065-AB39-1B180E90C58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dirty="0" smtClean="0"/>
              <a:t>Click to edit Master title style</a:t>
            </a:r>
            <a:endParaRPr lang="en-US" dirty="0"/>
          </a:p>
        </p:txBody>
      </p:sp>
      <p:sp>
        <p:nvSpPr>
          <p:cNvPr id="8" name="Content Placeholder 7"/>
          <p:cNvSpPr>
            <a:spLocks noGrp="1"/>
          </p:cNvSpPr>
          <p:nvPr>
            <p:ph sz="quarter" idx="1"/>
          </p:nvPr>
        </p:nvSpPr>
        <p:spPr>
          <a:xfrm>
            <a:off x="612648" y="1600200"/>
            <a:ext cx="8153400" cy="4495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5D5633DF-552F-4D72-AA1C-C37ACF6AA0EA}" type="datetimeFigureOut">
              <a:rPr lang="en-US"/>
              <a:pPr>
                <a:defRPr/>
              </a:pPr>
              <a:t>4/12/2013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DD27807-D66E-45A2-B2AF-33CE39B4DB0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a:p>
        </p:txBody>
      </p:sp>
      <p:sp>
        <p:nvSpPr>
          <p:cNvPr id="7" name="Date Placeholder 11"/>
          <p:cNvSpPr>
            <a:spLocks noGrp="1"/>
          </p:cNvSpPr>
          <p:nvPr>
            <p:ph type="dt" sz="half" idx="10"/>
          </p:nvPr>
        </p:nvSpPr>
        <p:spPr/>
        <p:txBody>
          <a:bodyPr/>
          <a:lstStyle>
            <a:lvl1pPr>
              <a:defRPr/>
            </a:lvl1pPr>
          </a:lstStyle>
          <a:p>
            <a:pPr>
              <a:defRPr/>
            </a:pPr>
            <a:fld id="{73CE3033-5C04-4D19-8355-77BE6B0E109D}" type="datetimeFigureOut">
              <a:rPr lang="en-US"/>
              <a:pPr>
                <a:defRPr/>
              </a:pPr>
              <a:t>4/12/2013</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926BA879-7C34-44D8-9FE6-4F441D3E98A1}" type="slidenum">
              <a:rPr lang="en-US"/>
              <a:pPr>
                <a:defRPr/>
              </a:pPr>
              <a:t>‹#›</a:t>
            </a:fld>
            <a:endParaRPr lang="en-US"/>
          </a:p>
        </p:txBody>
      </p:sp>
      <p:sp>
        <p:nvSpPr>
          <p:cNvPr id="9" name="Footer Placeholder 13"/>
          <p:cNvSpPr>
            <a:spLocks noGrp="1"/>
          </p:cNvSpPr>
          <p:nvPr>
            <p:ph type="ftr" sz="quarter" idx="12"/>
          </p:nvPr>
        </p:nvSpPr>
        <p:spPr/>
        <p:txBody>
          <a:bodyPr/>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7"/>
          <p:cNvSpPr>
            <a:spLocks noGrp="1"/>
          </p:cNvSpPr>
          <p:nvPr>
            <p:ph type="dt" sz="half" idx="10"/>
          </p:nvPr>
        </p:nvSpPr>
        <p:spPr/>
        <p:txBody>
          <a:bodyPr rtlCol="0"/>
          <a:lstStyle>
            <a:lvl1pPr>
              <a:defRPr/>
            </a:lvl1pPr>
          </a:lstStyle>
          <a:p>
            <a:pPr>
              <a:defRPr/>
            </a:pPr>
            <a:fld id="{E557F0FC-2C60-4717-929B-56E6484FCE87}" type="datetimeFigureOut">
              <a:rPr lang="en-US"/>
              <a:pPr>
                <a:defRPr/>
              </a:pPr>
              <a:t>4/12/2013</a:t>
            </a:fld>
            <a:endParaRPr lang="en-US"/>
          </a:p>
        </p:txBody>
      </p:sp>
      <p:sp>
        <p:nvSpPr>
          <p:cNvPr id="6" name="Slide Number Placeholder 9"/>
          <p:cNvSpPr>
            <a:spLocks noGrp="1"/>
          </p:cNvSpPr>
          <p:nvPr>
            <p:ph type="sldNum" sz="quarter" idx="11"/>
          </p:nvPr>
        </p:nvSpPr>
        <p:spPr/>
        <p:txBody>
          <a:bodyPr rtlCol="0"/>
          <a:lstStyle>
            <a:lvl1pPr>
              <a:defRPr/>
            </a:lvl1pPr>
          </a:lstStyle>
          <a:p>
            <a:pPr>
              <a:defRPr/>
            </a:pPr>
            <a:fld id="{504D45E9-A194-4661-ADFD-FEF5ED8D0D0F}" type="slidenum">
              <a:rPr lang="en-US"/>
              <a:pPr>
                <a:defRPr/>
              </a:pPr>
              <a:t>‹#›</a:t>
            </a:fld>
            <a:endParaRPr lang="en-US"/>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A7D128B9-ABCA-410C-A67A-DBAFC347C4F0}" type="datetimeFigureOut">
              <a:rPr lang="en-US"/>
              <a:pPr>
                <a:defRPr/>
              </a:pPr>
              <a:t>4/12/2013</a:t>
            </a:fld>
            <a:endParaRPr lang="en-US"/>
          </a:p>
        </p:txBody>
      </p:sp>
      <p:sp>
        <p:nvSpPr>
          <p:cNvPr id="8" name="Slide Number Placeholder 11"/>
          <p:cNvSpPr>
            <a:spLocks noGrp="1"/>
          </p:cNvSpPr>
          <p:nvPr>
            <p:ph type="sldNum" sz="quarter" idx="11"/>
          </p:nvPr>
        </p:nvSpPr>
        <p:spPr/>
        <p:txBody>
          <a:bodyPr rtlCol="0"/>
          <a:lstStyle>
            <a:lvl1pPr>
              <a:defRPr/>
            </a:lvl1pPr>
          </a:lstStyle>
          <a:p>
            <a:pPr>
              <a:defRPr/>
            </a:pPr>
            <a:fld id="{A8090269-DE5B-46AB-A820-9858EC39E05E}" type="slidenum">
              <a:rPr lang="en-US"/>
              <a:pPr>
                <a:defRPr/>
              </a:pPr>
              <a:t>‹#›</a:t>
            </a:fld>
            <a:endParaRPr lang="en-US"/>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0731886B-F61A-4FB2-99AD-60E6D8E35839}" type="datetimeFigureOut">
              <a:rPr lang="en-US"/>
              <a:pPr>
                <a:defRPr/>
              </a:pPr>
              <a:t>4/12/2013</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A25FCE36-E2E8-46A8-8194-AC4735D1A1C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EF372497-5543-4132-8043-10B7A1CF22BE}" type="datetimeFigureOut">
              <a:rPr lang="en-US"/>
              <a:pPr>
                <a:defRPr/>
              </a:pPr>
              <a:t>4/12/2013</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44C78477-8029-4723-A7C3-0057AC52B58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4B2A2EF-3C6C-4311-AF78-DC14A98A31A1}" type="datetimeFigureOut">
              <a:rPr lang="en-US"/>
              <a:pPr>
                <a:defRPr/>
              </a:pPr>
              <a:t>4/12/2013</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EA655ED5-1DAB-415E-BC4A-A18CD8518EE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1D1AFAC-2496-410A-8515-9C08E61834F7}" type="datetimeFigureOut">
              <a:rPr lang="en-US"/>
              <a:pPr>
                <a:defRPr/>
              </a:pPr>
              <a:t>4/12/2013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7CEF939-C321-4BD8-844E-B9B06397E99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a:solidFill>
                  <a:schemeClr val="tx2"/>
                </a:solidFill>
                <a:latin typeface="+mn-lt"/>
                <a:cs typeface="+mn-cs"/>
              </a:defRPr>
            </a:lvl1pPr>
          </a:lstStyle>
          <a:p>
            <a:pPr>
              <a:defRPr/>
            </a:pPr>
            <a:fld id="{EEDAE74E-02F6-4B54-BB38-5029F1589BA0}" type="datetimeFigureOut">
              <a:rPr lang="en-US"/>
              <a:pPr>
                <a:defRPr/>
              </a:pPr>
              <a:t>4/12/2013</a:t>
            </a:fld>
            <a:endParaRPr lang="en-US"/>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fontAlgn="auto" latinLnBrk="0" hangingPunct="1">
              <a:spcBef>
                <a:spcPts val="0"/>
              </a:spcBef>
              <a:spcAft>
                <a:spcPts val="0"/>
              </a:spcAft>
              <a:defRPr kumimoji="0" sz="1400" b="1">
                <a:solidFill>
                  <a:srgbClr val="FFFFFF"/>
                </a:solidFill>
                <a:latin typeface="+mn-lt"/>
                <a:cs typeface="+mn-cs"/>
              </a:defRPr>
            </a:lvl1pPr>
          </a:lstStyle>
          <a:p>
            <a:pPr>
              <a:defRPr/>
            </a:pPr>
            <a:fld id="{0D6FF477-A19C-4D15-AC47-832076448B2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65" r:id="rId1"/>
    <p:sldLayoutId id="2147483760" r:id="rId2"/>
    <p:sldLayoutId id="2147483766" r:id="rId3"/>
    <p:sldLayoutId id="2147483767" r:id="rId4"/>
    <p:sldLayoutId id="2147483768" r:id="rId5"/>
    <p:sldLayoutId id="2147483761" r:id="rId6"/>
    <p:sldLayoutId id="2147483769" r:id="rId7"/>
    <p:sldLayoutId id="2147483762" r:id="rId8"/>
    <p:sldLayoutId id="2147483763" r:id="rId9"/>
    <p:sldLayoutId id="2147483770" r:id="rId10"/>
    <p:sldLayoutId id="2147483771" r:id="rId11"/>
    <p:sldLayoutId id="2147483764" r:id="rId12"/>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Calibri" pitchFamily="34" charset="0"/>
        </a:defRPr>
      </a:lvl2pPr>
      <a:lvl3pPr algn="l" rtl="0" eaLnBrk="0" fontAlgn="base" hangingPunct="0">
        <a:spcBef>
          <a:spcPct val="0"/>
        </a:spcBef>
        <a:spcAft>
          <a:spcPct val="0"/>
        </a:spcAft>
        <a:defRPr sz="4400">
          <a:solidFill>
            <a:schemeClr val="tx2"/>
          </a:solidFill>
          <a:latin typeface="Calibri" pitchFamily="34" charset="0"/>
        </a:defRPr>
      </a:lvl3pPr>
      <a:lvl4pPr algn="l" rtl="0" eaLnBrk="0" fontAlgn="base" hangingPunct="0">
        <a:spcBef>
          <a:spcPct val="0"/>
        </a:spcBef>
        <a:spcAft>
          <a:spcPct val="0"/>
        </a:spcAft>
        <a:defRPr sz="4400">
          <a:solidFill>
            <a:schemeClr val="tx2"/>
          </a:solidFill>
          <a:latin typeface="Calibri" pitchFamily="34" charset="0"/>
        </a:defRPr>
      </a:lvl4pPr>
      <a:lvl5pPr algn="l" rtl="0" eaLnBrk="0" fontAlgn="base" hangingPunct="0">
        <a:spcBef>
          <a:spcPct val="0"/>
        </a:spcBef>
        <a:spcAft>
          <a:spcPct val="0"/>
        </a:spcAft>
        <a:defRPr sz="4400">
          <a:solidFill>
            <a:schemeClr val="tx2"/>
          </a:solidFill>
          <a:latin typeface="Calibri"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EB641B"/>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39639D"/>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hyperlink" Target="http://www.loc.gov/index.html"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oleObject" Target="???" TargetMode="External"/><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hyperlink" Target="http://www.csub.edu/library/special/dustbowl/interviews.shtml"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http://memory.loc.gov/cgi-bin/query/r?ammem/toddbib:@field(DOCID+@lit(5100a1))"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www.loc.gov/"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612775" y="228600"/>
            <a:ext cx="8153400" cy="990600"/>
          </a:xfrm>
        </p:spPr>
        <p:txBody>
          <a:bodyPr/>
          <a:lstStyle/>
          <a:p>
            <a:r>
              <a:rPr lang="en-US" smtClean="0"/>
              <a:t>Things to do before we begin</a:t>
            </a:r>
          </a:p>
        </p:txBody>
      </p:sp>
      <p:sp>
        <p:nvSpPr>
          <p:cNvPr id="9219" name="Content Placeholder 2"/>
          <p:cNvSpPr>
            <a:spLocks noGrp="1"/>
          </p:cNvSpPr>
          <p:nvPr>
            <p:ph sz="quarter" idx="1"/>
          </p:nvPr>
        </p:nvSpPr>
        <p:spPr>
          <a:xfrm>
            <a:off x="612775" y="1600200"/>
            <a:ext cx="8153400" cy="4495800"/>
          </a:xfrm>
        </p:spPr>
        <p:txBody>
          <a:bodyPr/>
          <a:lstStyle/>
          <a:p>
            <a:r>
              <a:rPr lang="en-US" dirty="0" smtClean="0"/>
              <a:t>Connect wirelessly to  “GOPDEBATE”</a:t>
            </a:r>
          </a:p>
          <a:p>
            <a:r>
              <a:rPr lang="en-US" dirty="0" smtClean="0"/>
              <a:t>Complete </a:t>
            </a:r>
            <a:r>
              <a:rPr lang="en-US" dirty="0" smtClean="0"/>
              <a:t>TPS user profile (in the left pocket of your folder) </a:t>
            </a:r>
          </a:p>
          <a:p>
            <a:r>
              <a:rPr lang="en-US" dirty="0" smtClean="0"/>
              <a:t>Read Stripling article, “ Inquiry: Inquiring Minds Want to Know</a:t>
            </a:r>
            <a:r>
              <a:rPr lang="en-US" dirty="0" smtClean="0"/>
              <a:t>”</a:t>
            </a:r>
          </a:p>
          <a:p>
            <a:r>
              <a:rPr lang="en-US" dirty="0" smtClean="0"/>
              <a:t>Access Wiki </a:t>
            </a:r>
            <a:endParaRPr lang="en-US"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solidFill>
            <a:schemeClr val="bg1"/>
          </a:solidFill>
        </p:spPr>
        <p:txBody>
          <a:bodyPr/>
          <a:lstStyle/>
          <a:p>
            <a:pPr eaLnBrk="1" hangingPunct="1"/>
            <a:r>
              <a:rPr lang="en-US" dirty="0" smtClean="0"/>
              <a:t>Common features of Inquiry</a:t>
            </a:r>
            <a:endParaRPr lang="en-US" dirty="0" smtClean="0"/>
          </a:p>
        </p:txBody>
      </p:sp>
      <p:sp>
        <p:nvSpPr>
          <p:cNvPr id="23555" name="Content Placeholder 2"/>
          <p:cNvSpPr>
            <a:spLocks noGrp="1"/>
          </p:cNvSpPr>
          <p:nvPr>
            <p:ph sz="quarter" idx="1"/>
          </p:nvPr>
        </p:nvSpPr>
        <p:spPr>
          <a:noFill/>
        </p:spPr>
        <p:txBody>
          <a:bodyPr/>
          <a:lstStyle/>
          <a:p>
            <a:pPr eaLnBrk="1" hangingPunct="1">
              <a:lnSpc>
                <a:spcPct val="90000"/>
              </a:lnSpc>
            </a:pPr>
            <a:r>
              <a:rPr lang="en-US" sz="3200" dirty="0" smtClean="0"/>
              <a:t>In-depth understanding</a:t>
            </a:r>
          </a:p>
          <a:p>
            <a:pPr eaLnBrk="1" hangingPunct="1">
              <a:lnSpc>
                <a:spcPct val="90000"/>
              </a:lnSpc>
            </a:pPr>
            <a:r>
              <a:rPr lang="en-US" sz="3200" dirty="0" smtClean="0"/>
              <a:t>Building on prior knowledge</a:t>
            </a:r>
          </a:p>
          <a:p>
            <a:pPr eaLnBrk="1" hangingPunct="1">
              <a:lnSpc>
                <a:spcPct val="90000"/>
              </a:lnSpc>
            </a:pPr>
            <a:r>
              <a:rPr lang="en-US" sz="3200" dirty="0" smtClean="0"/>
              <a:t>Essential questions</a:t>
            </a:r>
          </a:p>
          <a:p>
            <a:pPr eaLnBrk="1" hangingPunct="1">
              <a:lnSpc>
                <a:spcPct val="90000"/>
              </a:lnSpc>
            </a:pPr>
            <a:r>
              <a:rPr lang="en-US" sz="3200" dirty="0" smtClean="0"/>
              <a:t>“Habits of mind”</a:t>
            </a:r>
          </a:p>
          <a:p>
            <a:pPr eaLnBrk="1" hangingPunct="1">
              <a:lnSpc>
                <a:spcPct val="90000"/>
              </a:lnSpc>
              <a:buFont typeface="Wingdings" pitchFamily="2" charset="2"/>
              <a:buNone/>
            </a:pPr>
            <a:endParaRPr lang="en-US" sz="32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3"/>
          <p:cNvSpPr>
            <a:spLocks noGrp="1"/>
          </p:cNvSpPr>
          <p:nvPr>
            <p:ph type="body" idx="4294967295"/>
          </p:nvPr>
        </p:nvSpPr>
        <p:spPr>
          <a:noFill/>
        </p:spPr>
        <p:txBody>
          <a:bodyPr/>
          <a:lstStyle/>
          <a:p>
            <a:r>
              <a:rPr lang="en-US" dirty="0" smtClean="0"/>
              <a:t>Research-based</a:t>
            </a:r>
            <a:endParaRPr lang="en-US" dirty="0" smtClean="0"/>
          </a:p>
          <a:p>
            <a:r>
              <a:rPr lang="en-US" dirty="0" smtClean="0"/>
              <a:t>Relevant</a:t>
            </a:r>
          </a:p>
          <a:p>
            <a:r>
              <a:rPr lang="en-US" dirty="0" smtClean="0"/>
              <a:t>Motivating to kids</a:t>
            </a:r>
          </a:p>
          <a:p>
            <a:r>
              <a:rPr lang="en-US" dirty="0" smtClean="0"/>
              <a:t>Focus on big picture aids </a:t>
            </a:r>
            <a:r>
              <a:rPr lang="en-US" dirty="0" smtClean="0"/>
              <a:t>long-term retention</a:t>
            </a:r>
          </a:p>
          <a:p>
            <a:r>
              <a:rPr lang="en-US" dirty="0" smtClean="0"/>
              <a:t>Transferable skills</a:t>
            </a:r>
          </a:p>
          <a:p>
            <a:r>
              <a:rPr lang="en-US" dirty="0" smtClean="0"/>
              <a:t>Real-world complexity</a:t>
            </a:r>
          </a:p>
        </p:txBody>
      </p:sp>
      <p:sp>
        <p:nvSpPr>
          <p:cNvPr id="24579" name="Text Placeholder 5"/>
          <p:cNvSpPr>
            <a:spLocks noGrp="1"/>
          </p:cNvSpPr>
          <p:nvPr>
            <p:ph type="title" idx="4294967295"/>
          </p:nvPr>
        </p:nvSpPr>
        <p:spPr>
          <a:noFill/>
        </p:spPr>
        <p:txBody>
          <a:bodyPr/>
          <a:lstStyle/>
          <a:p>
            <a:pPr eaLnBrk="1" hangingPunct="1"/>
            <a:r>
              <a:rPr lang="en-US" dirty="0" smtClean="0"/>
              <a:t>Significance of </a:t>
            </a:r>
            <a:r>
              <a:rPr lang="en-US" dirty="0" smtClean="0"/>
              <a:t>Inquiry</a:t>
            </a:r>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cstate="print"/>
          <a:srcRect/>
          <a:stretch>
            <a:fillRect/>
          </a:stretch>
        </p:blipFill>
        <p:spPr bwMode="auto">
          <a:xfrm>
            <a:off x="381000" y="222250"/>
            <a:ext cx="8382000" cy="6453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p:cNvSpPr>
          <p:nvPr>
            <p:ph type="title"/>
          </p:nvPr>
        </p:nvSpPr>
        <p:spPr/>
        <p:txBody>
          <a:bodyPr/>
          <a:lstStyle/>
          <a:p>
            <a:r>
              <a:rPr lang="en-US" dirty="0" smtClean="0"/>
              <a:t>Pair-Share</a:t>
            </a:r>
          </a:p>
        </p:txBody>
      </p:sp>
      <p:sp>
        <p:nvSpPr>
          <p:cNvPr id="69635" name="Rectangle 3"/>
          <p:cNvSpPr>
            <a:spLocks noGrp="1"/>
          </p:cNvSpPr>
          <p:nvPr>
            <p:ph sz="quarter" idx="1"/>
          </p:nvPr>
        </p:nvSpPr>
        <p:spPr/>
        <p:txBody>
          <a:bodyPr/>
          <a:lstStyle/>
          <a:p>
            <a:r>
              <a:rPr lang="en-US" dirty="0" smtClean="0"/>
              <a:t>Have you used an inquiry approach in your classroom? </a:t>
            </a:r>
            <a:r>
              <a:rPr lang="en-US" dirty="0" smtClean="0"/>
              <a:t>Why or why not? If you have, what </a:t>
            </a:r>
            <a:r>
              <a:rPr lang="en-US" dirty="0" smtClean="0"/>
              <a:t>did </a:t>
            </a:r>
            <a:r>
              <a:rPr lang="en-US" dirty="0" smtClean="0"/>
              <a:t>it look </a:t>
            </a:r>
            <a:r>
              <a:rPr lang="en-US" dirty="0" smtClean="0"/>
              <a:t>like?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p:cNvSpPr>
          <p:nvPr>
            <p:ph type="title" idx="4294967295"/>
          </p:nvPr>
        </p:nvSpPr>
        <p:spPr>
          <a:xfrm>
            <a:off x="762000" y="1676400"/>
            <a:ext cx="8153400" cy="990600"/>
          </a:xfrm>
        </p:spPr>
        <p:txBody>
          <a:bodyPr/>
          <a:lstStyle/>
          <a:p>
            <a:pPr algn="ctr"/>
            <a:r>
              <a:rPr lang="en-US" sz="5400" dirty="0" smtClean="0"/>
              <a:t>Historical Inquiry</a:t>
            </a:r>
            <a:endParaRPr lang="en-US" sz="54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2"/>
          <p:cNvSpPr>
            <a:spLocks noGrp="1"/>
          </p:cNvSpPr>
          <p:nvPr>
            <p:ph type="title"/>
          </p:nvPr>
        </p:nvSpPr>
        <p:spPr/>
        <p:txBody>
          <a:bodyPr/>
          <a:lstStyle/>
          <a:p>
            <a:pPr eaLnBrk="1" hangingPunct="1"/>
            <a:r>
              <a:rPr lang="en-US" dirty="0" smtClean="0"/>
              <a:t>History as a Discipline </a:t>
            </a:r>
          </a:p>
        </p:txBody>
      </p:sp>
      <p:sp>
        <p:nvSpPr>
          <p:cNvPr id="2" name="Text Placeholder 1"/>
          <p:cNvSpPr>
            <a:spLocks noGrp="1"/>
          </p:cNvSpPr>
          <p:nvPr>
            <p:ph sz="quarter" idx="1"/>
          </p:nvPr>
        </p:nvSpPr>
        <p:spPr>
          <a:noFill/>
        </p:spPr>
        <p:txBody>
          <a:bodyPr>
            <a:normAutofit/>
          </a:bodyPr>
          <a:lstStyle/>
          <a:p>
            <a:pPr eaLnBrk="1" fontAlgn="auto" hangingPunct="1">
              <a:spcAft>
                <a:spcPts val="0"/>
              </a:spcAft>
              <a:buNone/>
              <a:defRPr/>
            </a:pPr>
            <a:r>
              <a:rPr lang="en-US" sz="3600" dirty="0" smtClean="0"/>
              <a:t>	History </a:t>
            </a:r>
            <a:r>
              <a:rPr lang="en-US" sz="3600" dirty="0" smtClean="0"/>
              <a:t>is a representation of the past based upon interpretations of evidence (primary and secondary sources) available.  </a:t>
            </a:r>
            <a:r>
              <a:rPr lang="en-US" sz="3600" dirty="0" smtClean="0"/>
              <a:t>Therefore, history is constructed knowledge.  </a:t>
            </a:r>
            <a:endParaRPr lang="en-US" sz="36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4" name="Oval 2"/>
          <p:cNvSpPr>
            <a:spLocks noChangeArrowheads="1"/>
          </p:cNvSpPr>
          <p:nvPr/>
        </p:nvSpPr>
        <p:spPr bwMode="auto">
          <a:xfrm>
            <a:off x="6324600" y="1981200"/>
            <a:ext cx="2362200" cy="2438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4755" name="Text Box 3"/>
          <p:cNvSpPr txBox="1">
            <a:spLocks noChangeArrowheads="1"/>
          </p:cNvSpPr>
          <p:nvPr/>
        </p:nvSpPr>
        <p:spPr bwMode="auto">
          <a:xfrm>
            <a:off x="304800" y="1524000"/>
            <a:ext cx="1524000" cy="4773613"/>
          </a:xfrm>
          <a:prstGeom prst="rect">
            <a:avLst/>
          </a:prstGeom>
          <a:solidFill>
            <a:schemeClr val="bg2"/>
          </a:solidFill>
          <a:ln w="9525">
            <a:solidFill>
              <a:schemeClr val="tx1"/>
            </a:solidFill>
            <a:miter lim="800000"/>
            <a:headEnd/>
            <a:tailEnd/>
          </a:ln>
        </p:spPr>
        <p:txBody>
          <a:bodyPr>
            <a:spAutoFit/>
          </a:bodyPr>
          <a:lstStyle/>
          <a:p>
            <a:pPr algn="ctr">
              <a:spcBef>
                <a:spcPct val="50000"/>
              </a:spcBef>
            </a:pPr>
            <a:endParaRPr lang="en-US"/>
          </a:p>
          <a:p>
            <a:pPr algn="ctr">
              <a:spcBef>
                <a:spcPct val="50000"/>
              </a:spcBef>
            </a:pPr>
            <a:endParaRPr lang="en-US"/>
          </a:p>
          <a:p>
            <a:pPr algn="ctr">
              <a:spcBef>
                <a:spcPct val="50000"/>
              </a:spcBef>
            </a:pPr>
            <a:endParaRPr lang="en-US"/>
          </a:p>
          <a:p>
            <a:pPr algn="ctr">
              <a:spcBef>
                <a:spcPct val="50000"/>
              </a:spcBef>
            </a:pPr>
            <a:endParaRPr lang="en-US"/>
          </a:p>
          <a:p>
            <a:pPr algn="ctr">
              <a:spcBef>
                <a:spcPct val="50000"/>
              </a:spcBef>
            </a:pPr>
            <a:endParaRPr lang="en-US"/>
          </a:p>
          <a:p>
            <a:pPr algn="ctr">
              <a:spcBef>
                <a:spcPct val="50000"/>
              </a:spcBef>
            </a:pPr>
            <a:r>
              <a:rPr lang="en-US" sz="2400" b="1"/>
              <a:t>The Past</a:t>
            </a:r>
          </a:p>
          <a:p>
            <a:pPr algn="ctr">
              <a:spcBef>
                <a:spcPct val="50000"/>
              </a:spcBef>
            </a:pPr>
            <a:endParaRPr lang="en-US" sz="2400" b="1"/>
          </a:p>
          <a:p>
            <a:pPr algn="ctr">
              <a:spcBef>
                <a:spcPct val="50000"/>
              </a:spcBef>
            </a:pPr>
            <a:endParaRPr lang="en-US"/>
          </a:p>
          <a:p>
            <a:pPr algn="ctr">
              <a:spcBef>
                <a:spcPct val="50000"/>
              </a:spcBef>
            </a:pPr>
            <a:endParaRPr lang="en-US"/>
          </a:p>
          <a:p>
            <a:pPr algn="ctr">
              <a:spcBef>
                <a:spcPct val="50000"/>
              </a:spcBef>
            </a:pPr>
            <a:endParaRPr lang="en-US"/>
          </a:p>
          <a:p>
            <a:pPr algn="ctr">
              <a:spcBef>
                <a:spcPct val="50000"/>
              </a:spcBef>
            </a:pPr>
            <a:endParaRPr lang="en-US"/>
          </a:p>
        </p:txBody>
      </p:sp>
      <p:sp>
        <p:nvSpPr>
          <p:cNvPr id="74756" name="Line 4"/>
          <p:cNvSpPr>
            <a:spLocks noChangeShapeType="1"/>
          </p:cNvSpPr>
          <p:nvPr/>
        </p:nvSpPr>
        <p:spPr bwMode="auto">
          <a:xfrm>
            <a:off x="1828800" y="2514600"/>
            <a:ext cx="4800600" cy="0"/>
          </a:xfrm>
          <a:prstGeom prst="line">
            <a:avLst/>
          </a:prstGeom>
          <a:noFill/>
          <a:ln w="38100">
            <a:solidFill>
              <a:schemeClr val="tx1"/>
            </a:solidFill>
            <a:round/>
            <a:headEnd/>
            <a:tailEnd type="triangle" w="lg" len="lg"/>
          </a:ln>
        </p:spPr>
        <p:txBody>
          <a:bodyPr/>
          <a:lstStyle/>
          <a:p>
            <a:endParaRPr lang="en-US"/>
          </a:p>
        </p:txBody>
      </p:sp>
      <p:sp>
        <p:nvSpPr>
          <p:cNvPr id="74757" name="Line 5"/>
          <p:cNvSpPr>
            <a:spLocks noChangeShapeType="1"/>
          </p:cNvSpPr>
          <p:nvPr/>
        </p:nvSpPr>
        <p:spPr bwMode="auto">
          <a:xfrm>
            <a:off x="1828800" y="3124200"/>
            <a:ext cx="4800600" cy="0"/>
          </a:xfrm>
          <a:prstGeom prst="line">
            <a:avLst/>
          </a:prstGeom>
          <a:noFill/>
          <a:ln w="38100">
            <a:solidFill>
              <a:schemeClr val="tx1"/>
            </a:solidFill>
            <a:round/>
            <a:headEnd/>
            <a:tailEnd type="triangle" w="lg" len="lg"/>
          </a:ln>
        </p:spPr>
        <p:txBody>
          <a:bodyPr/>
          <a:lstStyle/>
          <a:p>
            <a:endParaRPr lang="en-US"/>
          </a:p>
        </p:txBody>
      </p:sp>
      <p:sp>
        <p:nvSpPr>
          <p:cNvPr id="74758" name="Line 6"/>
          <p:cNvSpPr>
            <a:spLocks noChangeShapeType="1"/>
          </p:cNvSpPr>
          <p:nvPr/>
        </p:nvSpPr>
        <p:spPr bwMode="auto">
          <a:xfrm>
            <a:off x="1828800" y="3810000"/>
            <a:ext cx="1600200" cy="0"/>
          </a:xfrm>
          <a:prstGeom prst="line">
            <a:avLst/>
          </a:prstGeom>
          <a:noFill/>
          <a:ln w="38100">
            <a:solidFill>
              <a:schemeClr val="tx1"/>
            </a:solidFill>
            <a:round/>
            <a:headEnd/>
            <a:tailEnd type="triangle" w="lg" len="lg"/>
          </a:ln>
        </p:spPr>
        <p:txBody>
          <a:bodyPr/>
          <a:lstStyle/>
          <a:p>
            <a:endParaRPr lang="en-US"/>
          </a:p>
        </p:txBody>
      </p:sp>
      <p:sp>
        <p:nvSpPr>
          <p:cNvPr id="74759" name="Line 7"/>
          <p:cNvSpPr>
            <a:spLocks noChangeShapeType="1"/>
          </p:cNvSpPr>
          <p:nvPr/>
        </p:nvSpPr>
        <p:spPr bwMode="auto">
          <a:xfrm>
            <a:off x="1828800" y="4572000"/>
            <a:ext cx="1600200" cy="0"/>
          </a:xfrm>
          <a:prstGeom prst="line">
            <a:avLst/>
          </a:prstGeom>
          <a:noFill/>
          <a:ln w="38100">
            <a:solidFill>
              <a:schemeClr val="tx1"/>
            </a:solidFill>
            <a:round/>
            <a:headEnd/>
            <a:tailEnd type="triangle" w="lg" len="lg"/>
          </a:ln>
        </p:spPr>
        <p:txBody>
          <a:bodyPr/>
          <a:lstStyle/>
          <a:p>
            <a:endParaRPr lang="en-US"/>
          </a:p>
        </p:txBody>
      </p:sp>
      <p:sp>
        <p:nvSpPr>
          <p:cNvPr id="74760" name="Text Box 8" descr="Small grid"/>
          <p:cNvSpPr txBox="1">
            <a:spLocks noChangeArrowheads="1"/>
          </p:cNvSpPr>
          <p:nvPr/>
        </p:nvSpPr>
        <p:spPr bwMode="auto">
          <a:xfrm>
            <a:off x="3505200" y="1676400"/>
            <a:ext cx="1676400" cy="4206875"/>
          </a:xfrm>
          <a:prstGeom prst="rect">
            <a:avLst/>
          </a:prstGeom>
          <a:pattFill prst="smGrid">
            <a:fgClr>
              <a:schemeClr val="accent1">
                <a:alpha val="50195"/>
              </a:schemeClr>
            </a:fgClr>
            <a:bgClr>
              <a:schemeClr val="bg1">
                <a:alpha val="50195"/>
              </a:schemeClr>
            </a:bgClr>
          </a:pattFill>
          <a:ln w="9525">
            <a:noFill/>
            <a:miter lim="800000"/>
            <a:headEnd/>
            <a:tailEnd/>
          </a:ln>
        </p:spPr>
        <p:txBody>
          <a:bodyPr>
            <a:spAutoFit/>
          </a:bodyPr>
          <a:lstStyle/>
          <a:p>
            <a:pPr>
              <a:spcBef>
                <a:spcPct val="50000"/>
              </a:spcBef>
            </a:pPr>
            <a:endParaRPr lang="en-US" b="1"/>
          </a:p>
          <a:p>
            <a:pPr>
              <a:spcBef>
                <a:spcPct val="50000"/>
              </a:spcBef>
            </a:pPr>
            <a:endParaRPr lang="en-US" b="1"/>
          </a:p>
          <a:p>
            <a:pPr>
              <a:spcBef>
                <a:spcPct val="50000"/>
              </a:spcBef>
            </a:pPr>
            <a:endParaRPr lang="en-US" b="1"/>
          </a:p>
          <a:p>
            <a:pPr algn="ctr">
              <a:spcBef>
                <a:spcPct val="50000"/>
              </a:spcBef>
            </a:pPr>
            <a:r>
              <a:rPr lang="en-US" b="1"/>
              <a:t>Historian’s interpretive grid</a:t>
            </a:r>
          </a:p>
          <a:p>
            <a:pPr>
              <a:spcBef>
                <a:spcPct val="50000"/>
              </a:spcBef>
            </a:pPr>
            <a:endParaRPr lang="en-US" b="1"/>
          </a:p>
          <a:p>
            <a:pPr>
              <a:spcBef>
                <a:spcPct val="50000"/>
              </a:spcBef>
            </a:pPr>
            <a:endParaRPr lang="en-US" b="1"/>
          </a:p>
          <a:p>
            <a:pPr>
              <a:spcBef>
                <a:spcPct val="50000"/>
              </a:spcBef>
            </a:pPr>
            <a:endParaRPr lang="en-US" b="1"/>
          </a:p>
          <a:p>
            <a:pPr>
              <a:spcBef>
                <a:spcPct val="50000"/>
              </a:spcBef>
            </a:pPr>
            <a:endParaRPr lang="en-US" b="1"/>
          </a:p>
        </p:txBody>
      </p:sp>
      <p:sp>
        <p:nvSpPr>
          <p:cNvPr id="74761" name="Text Box 9"/>
          <p:cNvSpPr txBox="1">
            <a:spLocks noChangeArrowheads="1"/>
          </p:cNvSpPr>
          <p:nvPr/>
        </p:nvSpPr>
        <p:spPr bwMode="auto">
          <a:xfrm>
            <a:off x="1905000" y="3886200"/>
            <a:ext cx="1676400" cy="641350"/>
          </a:xfrm>
          <a:prstGeom prst="rect">
            <a:avLst/>
          </a:prstGeom>
          <a:noFill/>
          <a:ln w="9525">
            <a:noFill/>
            <a:miter lim="800000"/>
            <a:headEnd/>
            <a:tailEnd/>
          </a:ln>
        </p:spPr>
        <p:txBody>
          <a:bodyPr>
            <a:spAutoFit/>
          </a:bodyPr>
          <a:lstStyle/>
          <a:p>
            <a:pPr>
              <a:spcBef>
                <a:spcPct val="50000"/>
              </a:spcBef>
            </a:pPr>
            <a:r>
              <a:rPr lang="en-US" b="1"/>
              <a:t>Why is some </a:t>
            </a:r>
            <a:br>
              <a:rPr lang="en-US" b="1"/>
            </a:br>
            <a:r>
              <a:rPr lang="en-US" b="1"/>
              <a:t>info left out?</a:t>
            </a:r>
          </a:p>
        </p:txBody>
      </p:sp>
      <p:sp>
        <p:nvSpPr>
          <p:cNvPr id="74762" name="Text Box 10"/>
          <p:cNvSpPr txBox="1">
            <a:spLocks noChangeArrowheads="1"/>
          </p:cNvSpPr>
          <p:nvPr/>
        </p:nvSpPr>
        <p:spPr bwMode="auto">
          <a:xfrm>
            <a:off x="5257800" y="2590800"/>
            <a:ext cx="1981200" cy="366713"/>
          </a:xfrm>
          <a:prstGeom prst="rect">
            <a:avLst/>
          </a:prstGeom>
          <a:noFill/>
          <a:ln w="9525">
            <a:noFill/>
            <a:miter lim="800000"/>
            <a:headEnd/>
            <a:tailEnd/>
          </a:ln>
        </p:spPr>
        <p:txBody>
          <a:bodyPr>
            <a:spAutoFit/>
          </a:bodyPr>
          <a:lstStyle/>
          <a:p>
            <a:pPr>
              <a:spcBef>
                <a:spcPct val="50000"/>
              </a:spcBef>
            </a:pPr>
            <a:r>
              <a:rPr lang="en-US" b="1"/>
              <a:t>Primary sources</a:t>
            </a:r>
          </a:p>
        </p:txBody>
      </p:sp>
      <p:sp>
        <p:nvSpPr>
          <p:cNvPr id="74763" name="Text Box 11"/>
          <p:cNvSpPr txBox="1">
            <a:spLocks noChangeArrowheads="1"/>
          </p:cNvSpPr>
          <p:nvPr/>
        </p:nvSpPr>
        <p:spPr bwMode="auto">
          <a:xfrm>
            <a:off x="6629400" y="2833688"/>
            <a:ext cx="1905000" cy="519112"/>
          </a:xfrm>
          <a:prstGeom prst="rect">
            <a:avLst/>
          </a:prstGeom>
          <a:noFill/>
          <a:ln w="9525">
            <a:noFill/>
            <a:miter lim="800000"/>
            <a:headEnd/>
            <a:tailEnd/>
          </a:ln>
        </p:spPr>
        <p:txBody>
          <a:bodyPr>
            <a:spAutoFit/>
          </a:bodyPr>
          <a:lstStyle/>
          <a:p>
            <a:pPr algn="ctr">
              <a:spcBef>
                <a:spcPct val="50000"/>
              </a:spcBef>
            </a:pPr>
            <a:r>
              <a:rPr lang="en-US" sz="2800" b="1"/>
              <a:t>History</a:t>
            </a:r>
          </a:p>
        </p:txBody>
      </p:sp>
      <p:sp>
        <p:nvSpPr>
          <p:cNvPr id="74764" name="Text Box 12"/>
          <p:cNvSpPr txBox="1">
            <a:spLocks noChangeArrowheads="1"/>
          </p:cNvSpPr>
          <p:nvPr/>
        </p:nvSpPr>
        <p:spPr bwMode="auto">
          <a:xfrm>
            <a:off x="3505200" y="1905000"/>
            <a:ext cx="1676400" cy="366713"/>
          </a:xfrm>
          <a:prstGeom prst="rect">
            <a:avLst/>
          </a:prstGeom>
          <a:noFill/>
          <a:ln w="9525">
            <a:noFill/>
            <a:miter lim="800000"/>
            <a:headEnd/>
            <a:tailEnd/>
          </a:ln>
        </p:spPr>
        <p:txBody>
          <a:bodyPr>
            <a:spAutoFit/>
          </a:bodyPr>
          <a:lstStyle/>
          <a:p>
            <a:pPr>
              <a:spcBef>
                <a:spcPct val="50000"/>
              </a:spcBef>
            </a:pPr>
            <a:r>
              <a:rPr lang="en-US" b="1"/>
              <a:t>Philosophies</a:t>
            </a:r>
          </a:p>
        </p:txBody>
      </p:sp>
      <p:sp>
        <p:nvSpPr>
          <p:cNvPr id="74765" name="Text Box 13"/>
          <p:cNvSpPr txBox="1">
            <a:spLocks noChangeArrowheads="1"/>
          </p:cNvSpPr>
          <p:nvPr/>
        </p:nvSpPr>
        <p:spPr bwMode="auto">
          <a:xfrm>
            <a:off x="3505200" y="5257800"/>
            <a:ext cx="1676400" cy="366713"/>
          </a:xfrm>
          <a:prstGeom prst="rect">
            <a:avLst/>
          </a:prstGeom>
          <a:noFill/>
          <a:ln w="9525">
            <a:noFill/>
            <a:miter lim="800000"/>
            <a:headEnd/>
            <a:tailEnd/>
          </a:ln>
        </p:spPr>
        <p:txBody>
          <a:bodyPr>
            <a:spAutoFit/>
          </a:bodyPr>
          <a:lstStyle/>
          <a:p>
            <a:pPr algn="ctr">
              <a:spcBef>
                <a:spcPct val="50000"/>
              </a:spcBef>
            </a:pPr>
            <a:r>
              <a:rPr lang="en-US" b="1"/>
              <a:t>Questions</a:t>
            </a:r>
          </a:p>
        </p:txBody>
      </p:sp>
      <p:sp>
        <p:nvSpPr>
          <p:cNvPr id="74766" name="Text Box 14"/>
          <p:cNvSpPr txBox="1">
            <a:spLocks noChangeArrowheads="1"/>
          </p:cNvSpPr>
          <p:nvPr/>
        </p:nvSpPr>
        <p:spPr bwMode="auto">
          <a:xfrm>
            <a:off x="3505200" y="4343400"/>
            <a:ext cx="1676400" cy="641350"/>
          </a:xfrm>
          <a:prstGeom prst="rect">
            <a:avLst/>
          </a:prstGeom>
          <a:noFill/>
          <a:ln w="9525">
            <a:noFill/>
            <a:miter lim="800000"/>
            <a:headEnd/>
            <a:tailEnd/>
          </a:ln>
        </p:spPr>
        <p:txBody>
          <a:bodyPr>
            <a:spAutoFit/>
          </a:bodyPr>
          <a:lstStyle/>
          <a:p>
            <a:pPr algn="ctr">
              <a:spcBef>
                <a:spcPct val="50000"/>
              </a:spcBef>
            </a:pPr>
            <a:r>
              <a:rPr lang="en-US" b="1"/>
              <a:t>Genres &amp; methods</a:t>
            </a:r>
          </a:p>
        </p:txBody>
      </p:sp>
      <p:sp>
        <p:nvSpPr>
          <p:cNvPr id="74768" name="Rectangle 16"/>
          <p:cNvSpPr>
            <a:spLocks noGrp="1" noChangeArrowheads="1"/>
          </p:cNvSpPr>
          <p:nvPr>
            <p:ph type="title"/>
          </p:nvPr>
        </p:nvSpPr>
        <p:spPr>
          <a:xfrm>
            <a:off x="304800" y="304800"/>
            <a:ext cx="8610600" cy="1431925"/>
          </a:xfrm>
        </p:spPr>
        <p:txBody>
          <a:bodyPr/>
          <a:lstStyle/>
          <a:p>
            <a:pPr eaLnBrk="1" hangingPunct="1">
              <a:defRPr/>
            </a:pPr>
            <a:r>
              <a:rPr lang="en-US" dirty="0" smtClean="0"/>
              <a:t>A Graphic Representation of History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475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476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476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4765"/>
                                        </p:tgtEl>
                                        <p:attrNameLst>
                                          <p:attrName>style.visibility</p:attrName>
                                        </p:attrNameLst>
                                      </p:cBhvr>
                                      <p:to>
                                        <p:strVal val="visible"/>
                                      </p:to>
                                    </p:set>
                                  </p:childTnLst>
                                </p:cTn>
                              </p:par>
                              <p:par>
                                <p:cTn id="19" presetID="22" presetClass="entr" presetSubtype="8" fill="hold" grpId="0" nodeType="withEffect">
                                  <p:stCondLst>
                                    <p:cond delay="0"/>
                                  </p:stCondLst>
                                  <p:childTnLst>
                                    <p:set>
                                      <p:cBhvr>
                                        <p:cTn id="20" dur="1" fill="hold">
                                          <p:stCondLst>
                                            <p:cond delay="0"/>
                                          </p:stCondLst>
                                        </p:cTn>
                                        <p:tgtEl>
                                          <p:spTgt spid="74759"/>
                                        </p:tgtEl>
                                        <p:attrNameLst>
                                          <p:attrName>style.visibility</p:attrName>
                                        </p:attrNameLst>
                                      </p:cBhvr>
                                      <p:to>
                                        <p:strVal val="visible"/>
                                      </p:to>
                                    </p:set>
                                    <p:animEffect transition="in" filter="wipe(left)">
                                      <p:cBhvr>
                                        <p:cTn id="21" dur="500"/>
                                        <p:tgtEl>
                                          <p:spTgt spid="74759"/>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74758"/>
                                        </p:tgtEl>
                                        <p:attrNameLst>
                                          <p:attrName>style.visibility</p:attrName>
                                        </p:attrNameLst>
                                      </p:cBhvr>
                                      <p:to>
                                        <p:strVal val="visible"/>
                                      </p:to>
                                    </p:set>
                                    <p:animEffect transition="in" filter="wipe(left)">
                                      <p:cBhvr>
                                        <p:cTn id="24" dur="500"/>
                                        <p:tgtEl>
                                          <p:spTgt spid="7475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4761"/>
                                        </p:tgtEl>
                                        <p:attrNameLst>
                                          <p:attrName>style.visibility</p:attrName>
                                        </p:attrNameLst>
                                      </p:cBhvr>
                                      <p:to>
                                        <p:strVal val="visible"/>
                                      </p:to>
                                    </p:set>
                                  </p:childTnLst>
                                </p:cTn>
                              </p:par>
                              <p:par>
                                <p:cTn id="29" presetID="22" presetClass="entr" presetSubtype="8" fill="hold" grpId="0" nodeType="withEffect">
                                  <p:stCondLst>
                                    <p:cond delay="0"/>
                                  </p:stCondLst>
                                  <p:childTnLst>
                                    <p:set>
                                      <p:cBhvr>
                                        <p:cTn id="30" dur="1" fill="hold">
                                          <p:stCondLst>
                                            <p:cond delay="0"/>
                                          </p:stCondLst>
                                        </p:cTn>
                                        <p:tgtEl>
                                          <p:spTgt spid="74756"/>
                                        </p:tgtEl>
                                        <p:attrNameLst>
                                          <p:attrName>style.visibility</p:attrName>
                                        </p:attrNameLst>
                                      </p:cBhvr>
                                      <p:to>
                                        <p:strVal val="visible"/>
                                      </p:to>
                                    </p:set>
                                    <p:animEffect transition="in" filter="wipe(left)">
                                      <p:cBhvr>
                                        <p:cTn id="31" dur="500"/>
                                        <p:tgtEl>
                                          <p:spTgt spid="7475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74757"/>
                                        </p:tgtEl>
                                        <p:attrNameLst>
                                          <p:attrName>style.visibility</p:attrName>
                                        </p:attrNameLst>
                                      </p:cBhvr>
                                      <p:to>
                                        <p:strVal val="visible"/>
                                      </p:to>
                                    </p:set>
                                    <p:animEffect transition="in" filter="wipe(left)">
                                      <p:cBhvr>
                                        <p:cTn id="34" dur="500"/>
                                        <p:tgtEl>
                                          <p:spTgt spid="74757"/>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4762"/>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4754"/>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4763"/>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47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animBg="1"/>
      <p:bldP spid="74756" grpId="0" animBg="1"/>
      <p:bldP spid="74757" grpId="0" animBg="1"/>
      <p:bldP spid="74758" grpId="0" animBg="1"/>
      <p:bldP spid="74759" grpId="0" animBg="1"/>
      <p:bldP spid="74760" grpId="0" animBg="1"/>
      <p:bldP spid="74761" grpId="0"/>
      <p:bldP spid="74762" grpId="0"/>
      <p:bldP spid="74763" grpId="0"/>
      <p:bldP spid="74764" grpId="0"/>
      <p:bldP spid="74765" grpId="0"/>
      <p:bldP spid="7476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endParaRPr lang="en-US" smtClean="0">
              <a:solidFill>
                <a:srgbClr val="E15A00"/>
              </a:solidFill>
            </a:endParaRPr>
          </a:p>
        </p:txBody>
      </p:sp>
      <p:sp>
        <p:nvSpPr>
          <p:cNvPr id="3" name="Content Placeholder 2"/>
          <p:cNvSpPr>
            <a:spLocks noGrp="1"/>
          </p:cNvSpPr>
          <p:nvPr>
            <p:ph sz="quarter" idx="1"/>
          </p:nvPr>
        </p:nvSpPr>
        <p:spPr>
          <a:xfrm>
            <a:off x="301625" y="1527175"/>
            <a:ext cx="8504238" cy="4572000"/>
          </a:xfrm>
        </p:spPr>
        <p:txBody>
          <a:bodyPr>
            <a:noAutofit/>
          </a:bodyPr>
          <a:lstStyle/>
          <a:p>
            <a:pPr marL="0" indent="0" eaLnBrk="1" fontAlgn="auto" hangingPunct="1">
              <a:spcAft>
                <a:spcPts val="0"/>
              </a:spcAft>
              <a:buFont typeface="Wingdings 2"/>
              <a:buNone/>
              <a:defRPr/>
            </a:pPr>
            <a:r>
              <a:rPr lang="en-US" sz="2400" dirty="0" smtClean="0"/>
              <a:t>“The </a:t>
            </a:r>
            <a:r>
              <a:rPr lang="en-US" sz="2400" dirty="0"/>
              <a:t>negroes furnished inertly obeying minds and muscles; slavery provided a police; and the plantation system contributed the machinery of direction. The assignment of special functions to slaves of special aptitudes would enhance the general efficiency; the </a:t>
            </a:r>
            <a:r>
              <a:rPr lang="en-US" sz="2400" dirty="0" err="1"/>
              <a:t>coördination</a:t>
            </a:r>
            <a:r>
              <a:rPr lang="en-US" sz="2400" dirty="0"/>
              <a:t> of tasks would prevent waste of effort; and the conduct of a steady routine would lessen the mischiefs of irresponsibility. But in the work of a plantation squad no delicate implements could be employed, for they would be broken; and no discriminating care in the handling of crops could be had except at a cost of supervision which was generally prohibitive. The whole establishment would work with success only when the management fully recognized and allowed for the crudity of the labor. </a:t>
            </a:r>
            <a:br>
              <a:rPr lang="en-US" sz="2400" dirty="0"/>
            </a:br>
            <a:r>
              <a:rPr lang="en-US" sz="2400" dirty="0"/>
              <a:t/>
            </a:r>
            <a:br>
              <a:rPr lang="en-US" sz="2400" dirty="0"/>
            </a:br>
            <a:endParaRPr 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endParaRPr lang="en-US" smtClean="0">
              <a:solidFill>
                <a:srgbClr val="E15A00"/>
              </a:solidFill>
            </a:endParaRPr>
          </a:p>
        </p:txBody>
      </p:sp>
      <p:sp>
        <p:nvSpPr>
          <p:cNvPr id="23555" name="Content Placeholder 2"/>
          <p:cNvSpPr>
            <a:spLocks noGrp="1"/>
          </p:cNvSpPr>
          <p:nvPr>
            <p:ph sz="quarter" idx="1"/>
          </p:nvPr>
        </p:nvSpPr>
        <p:spPr>
          <a:xfrm>
            <a:off x="301625" y="1527175"/>
            <a:ext cx="8504238" cy="4572000"/>
          </a:xfrm>
        </p:spPr>
        <p:txBody>
          <a:bodyPr/>
          <a:lstStyle/>
          <a:p>
            <a:pPr marL="0" indent="0" eaLnBrk="1" hangingPunct="1">
              <a:buFont typeface="Wingdings 2" pitchFamily="18" charset="2"/>
              <a:buNone/>
            </a:pPr>
            <a:r>
              <a:rPr lang="en-US" sz="2400" dirty="0" smtClean="0"/>
              <a:t>The planters faced this fact with mingled resolution and resignation. The sluggishness of the bulk of their slaves they took as a racial trait to be conquered by discipline, even though their ineptitude was not to be eradicated; the talents and vigor of their exceptional negroes and mulattoes, on the other hand, they sought to foster by special training and rewards.”</a:t>
            </a:r>
          </a:p>
          <a:p>
            <a:pPr marL="0" indent="0" eaLnBrk="1" hangingPunct="1">
              <a:buFont typeface="Wingdings 2" pitchFamily="18" charset="2"/>
              <a:buNone/>
            </a:pPr>
            <a:r>
              <a:rPr lang="en-US" sz="2400" dirty="0" smtClean="0"/>
              <a:t>—Phillips</a:t>
            </a:r>
          </a:p>
          <a:p>
            <a:pPr marL="0" indent="0" eaLnBrk="1" hangingPunct="1">
              <a:buFont typeface="Wingdings 2" pitchFamily="18" charset="2"/>
              <a:buNone/>
            </a:pPr>
            <a:endParaRPr lang="en-US" sz="2400"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endParaRPr lang="en-US" smtClean="0">
              <a:solidFill>
                <a:srgbClr val="E15A00"/>
              </a:solidFill>
            </a:endParaRPr>
          </a:p>
        </p:txBody>
      </p:sp>
      <p:sp>
        <p:nvSpPr>
          <p:cNvPr id="3" name="Content Placeholder 2"/>
          <p:cNvSpPr>
            <a:spLocks noGrp="1"/>
          </p:cNvSpPr>
          <p:nvPr>
            <p:ph sz="quarter" idx="1"/>
          </p:nvPr>
        </p:nvSpPr>
        <p:spPr>
          <a:xfrm>
            <a:off x="301625" y="1527175"/>
            <a:ext cx="8504238" cy="4572000"/>
          </a:xfrm>
        </p:spPr>
        <p:txBody>
          <a:bodyPr>
            <a:normAutofit/>
          </a:bodyPr>
          <a:lstStyle/>
          <a:p>
            <a:pPr marL="0" indent="0" eaLnBrk="1" fontAlgn="auto" hangingPunct="1">
              <a:spcAft>
                <a:spcPts val="0"/>
              </a:spcAft>
              <a:buFont typeface="Wingdings 2"/>
              <a:buNone/>
              <a:defRPr/>
            </a:pPr>
            <a:r>
              <a:rPr lang="en-US" sz="2400" dirty="0"/>
              <a:t>"For the plantation to operate efficiently and profitably, and with a force of laborers all of whom may have been fully broken to plantation discipline, the necessity of training them to work long hours and to give unquestioning obedience to their masters and overseers superseded every other consideration. The master must have absolute power over the slave's body, and the law was developing in such a way as to give it to him at every crucial point. Physical discipline was made virtually unlimited and the slave's chattel status unalterably fixed</a:t>
            </a:r>
            <a:r>
              <a:rPr lang="en-US" sz="2400" dirty="0" smtClean="0"/>
              <a:t>.“</a:t>
            </a:r>
          </a:p>
          <a:p>
            <a:pPr marL="0" indent="0" eaLnBrk="1" fontAlgn="auto" hangingPunct="1">
              <a:spcAft>
                <a:spcPts val="0"/>
              </a:spcAft>
              <a:buFont typeface="Wingdings 2"/>
              <a:buNone/>
              <a:defRPr/>
            </a:pPr>
            <a:r>
              <a:rPr lang="en-US" sz="2400" dirty="0" smtClean="0"/>
              <a:t>—Elkins</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4"/>
          <p:cNvSpPr txBox="1">
            <a:spLocks noChangeArrowheads="1"/>
          </p:cNvSpPr>
          <p:nvPr/>
        </p:nvSpPr>
        <p:spPr bwMode="auto">
          <a:xfrm>
            <a:off x="0" y="0"/>
            <a:ext cx="9144000" cy="1555750"/>
          </a:xfrm>
          <a:prstGeom prst="rect">
            <a:avLst/>
          </a:prstGeom>
          <a:solidFill>
            <a:schemeClr val="tx1"/>
          </a:solidFill>
          <a:ln w="9525">
            <a:noFill/>
            <a:miter lim="800000"/>
            <a:headEnd/>
            <a:tailEnd/>
          </a:ln>
        </p:spPr>
        <p:txBody>
          <a:bodyPr>
            <a:spAutoFit/>
          </a:bodyPr>
          <a:lstStyle/>
          <a:p>
            <a:pPr algn="ctr"/>
            <a:endParaRPr lang="en-US" sz="4000">
              <a:solidFill>
                <a:schemeClr val="accent1"/>
              </a:solidFill>
              <a:latin typeface="Tw Cen MT" pitchFamily="34" charset="0"/>
            </a:endParaRPr>
          </a:p>
          <a:p>
            <a:pPr algn="ctr"/>
            <a:endParaRPr lang="en-US" sz="2800">
              <a:solidFill>
                <a:schemeClr val="accent1"/>
              </a:solidFill>
              <a:latin typeface="Tw Cen MT" pitchFamily="34" charset="0"/>
            </a:endParaRPr>
          </a:p>
          <a:p>
            <a:pPr marL="800100" lvl="1" indent="-342900"/>
            <a:endParaRPr lang="en-US" sz="2800">
              <a:solidFill>
                <a:schemeClr val="accent1"/>
              </a:solidFill>
              <a:latin typeface="Tw Cen MT" pitchFamily="34" charset="0"/>
            </a:endParaRPr>
          </a:p>
        </p:txBody>
      </p:sp>
      <p:sp>
        <p:nvSpPr>
          <p:cNvPr id="10243" name="Rectangle 6"/>
          <p:cNvSpPr>
            <a:spLocks noGrp="1"/>
          </p:cNvSpPr>
          <p:nvPr>
            <p:ph type="ctrTitle" idx="4294967295"/>
          </p:nvPr>
        </p:nvSpPr>
        <p:spPr>
          <a:xfrm>
            <a:off x="685800" y="2130425"/>
            <a:ext cx="7772400" cy="1470025"/>
          </a:xfrm>
        </p:spPr>
        <p:txBody>
          <a:bodyPr/>
          <a:lstStyle/>
          <a:p>
            <a:pPr algn="ctr"/>
            <a:r>
              <a:rPr lang="en-US" sz="4800" dirty="0" smtClean="0"/>
              <a:t>Using </a:t>
            </a:r>
            <a:r>
              <a:rPr lang="en-US" sz="4800" dirty="0" smtClean="0"/>
              <a:t>the Resources of </a:t>
            </a:r>
            <a:r>
              <a:rPr lang="en-US" sz="4800" dirty="0" smtClean="0"/>
              <a:t/>
            </a:r>
            <a:br>
              <a:rPr lang="en-US" sz="4800" dirty="0" smtClean="0"/>
            </a:br>
            <a:r>
              <a:rPr lang="en-US" sz="4800" cap="all" dirty="0" smtClean="0"/>
              <a:t>The Library of Congress</a:t>
            </a:r>
            <a:endParaRPr lang="en-US" sz="4800" cap="all" dirty="0" smtClean="0"/>
          </a:p>
        </p:txBody>
      </p:sp>
      <p:sp>
        <p:nvSpPr>
          <p:cNvPr id="10244" name="Subtitle 2"/>
          <p:cNvSpPr>
            <a:spLocks noGrp="1"/>
          </p:cNvSpPr>
          <p:nvPr>
            <p:ph type="subTitle" idx="1"/>
          </p:nvPr>
        </p:nvSpPr>
        <p:spPr>
          <a:xfrm>
            <a:off x="1371600" y="3886200"/>
            <a:ext cx="6400800" cy="1752600"/>
          </a:xfrm>
        </p:spPr>
        <p:txBody>
          <a:bodyPr>
            <a:normAutofit fontScale="92500"/>
          </a:bodyPr>
          <a:lstStyle/>
          <a:p>
            <a:pPr algn="ctr" eaLnBrk="1" hangingPunct="1"/>
            <a:r>
              <a:rPr lang="en-US" sz="2000" dirty="0" smtClean="0"/>
              <a:t>A partnership between the Library of Congress and the California History-Social Science Project (CHSSP)</a:t>
            </a:r>
          </a:p>
          <a:p>
            <a:pPr algn="ctr" eaLnBrk="1" hangingPunct="1"/>
            <a:r>
              <a:rPr lang="en-US" sz="2000" dirty="0" smtClean="0"/>
              <a:t>In collaboration with </a:t>
            </a:r>
            <a:r>
              <a:rPr lang="en-US" sz="2000" dirty="0" smtClean="0"/>
              <a:t/>
            </a:r>
            <a:br>
              <a:rPr lang="en-US" sz="2000" dirty="0" smtClean="0"/>
            </a:br>
            <a:r>
              <a:rPr lang="en-US" sz="2000" dirty="0" smtClean="0"/>
              <a:t>The Walter &amp; </a:t>
            </a:r>
            <a:r>
              <a:rPr lang="en-US" sz="2000" dirty="0" err="1" smtClean="0"/>
              <a:t>Leonore</a:t>
            </a:r>
            <a:r>
              <a:rPr lang="en-US" sz="2000" dirty="0" smtClean="0"/>
              <a:t> Annenberg Presidential Learning Center, </a:t>
            </a:r>
            <a:br>
              <a:rPr lang="en-US" sz="2000" dirty="0" smtClean="0"/>
            </a:br>
            <a:r>
              <a:rPr lang="en-US" sz="2000" dirty="0" smtClean="0"/>
              <a:t>Ronald Reagan </a:t>
            </a:r>
            <a:r>
              <a:rPr lang="en-US" sz="2000" dirty="0" smtClean="0"/>
              <a:t>Presidential Foundation</a:t>
            </a:r>
          </a:p>
        </p:txBody>
      </p:sp>
      <p:pic>
        <p:nvPicPr>
          <p:cNvPr id="10245" name="Picture 2" descr="\\lsnetserver.lsnet.ucdavis.edu\HistoryProject\CHSSP\Library of Congress Grant\LOC TPS Logos\TPS_logo-remake.gif"/>
          <p:cNvPicPr>
            <a:picLocks noChangeAspect="1" noChangeArrowheads="1"/>
          </p:cNvPicPr>
          <p:nvPr/>
        </p:nvPicPr>
        <p:blipFill>
          <a:blip r:embed="rId3" cstate="print"/>
          <a:srcRect/>
          <a:stretch>
            <a:fillRect/>
          </a:stretch>
        </p:blipFill>
        <p:spPr bwMode="auto">
          <a:xfrm>
            <a:off x="152400" y="152400"/>
            <a:ext cx="1600200" cy="1033463"/>
          </a:xfrm>
          <a:prstGeom prst="rect">
            <a:avLst/>
          </a:prstGeom>
          <a:noFill/>
          <a:ln w="9525">
            <a:noFill/>
            <a:miter lim="800000"/>
            <a:headEnd/>
            <a:tailEnd/>
          </a:ln>
        </p:spPr>
      </p:pic>
      <p:pic>
        <p:nvPicPr>
          <p:cNvPr id="10247" name="Picture 6" descr="tps_logo.jpg">
            <a:hlinkClick r:id="rId4"/>
          </p:cNvPr>
          <p:cNvPicPr>
            <a:picLocks noChangeAspect="1"/>
          </p:cNvPicPr>
          <p:nvPr/>
        </p:nvPicPr>
        <p:blipFill>
          <a:blip r:embed="rId5" cstate="print"/>
          <a:srcRect/>
          <a:stretch>
            <a:fillRect/>
          </a:stretch>
        </p:blipFill>
        <p:spPr bwMode="auto">
          <a:xfrm>
            <a:off x="0" y="0"/>
            <a:ext cx="1866900" cy="1438275"/>
          </a:xfrm>
          <a:prstGeom prst="rect">
            <a:avLst/>
          </a:prstGeom>
          <a:noFill/>
          <a:ln w="9525">
            <a:noFill/>
            <a:miter lim="800000"/>
            <a:headEnd/>
            <a:tailEnd/>
          </a:ln>
        </p:spPr>
      </p:pic>
      <p:pic>
        <p:nvPicPr>
          <p:cNvPr id="8" name="Picture 7"/>
          <p:cNvPicPr/>
          <p:nvPr/>
        </p:nvPicPr>
        <p:blipFill>
          <a:blip r:embed="rId6" cstate="print"/>
          <a:srcRect l="6410" t="12400" r="54647" b="36800"/>
          <a:stretch>
            <a:fillRect/>
          </a:stretch>
        </p:blipFill>
        <p:spPr bwMode="auto">
          <a:xfrm>
            <a:off x="3048000" y="76200"/>
            <a:ext cx="2895600" cy="1447800"/>
          </a:xfrm>
          <a:prstGeom prst="rect">
            <a:avLst/>
          </a:prstGeom>
          <a:noFill/>
          <a:ln w="9525">
            <a:noFill/>
            <a:miter lim="800000"/>
            <a:headEnd/>
            <a:tailEnd/>
          </a:ln>
        </p:spPr>
      </p:pic>
      <p:pic>
        <p:nvPicPr>
          <p:cNvPr id="9" name="Picture 8"/>
          <p:cNvPicPr/>
          <p:nvPr/>
        </p:nvPicPr>
        <p:blipFill rotWithShape="1">
          <a:blip r:embed="rId7"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l="6744" t="33453" r="25810" b="22302"/>
          <a:stretch/>
        </p:blipFill>
        <p:spPr bwMode="auto">
          <a:xfrm>
            <a:off x="6934200" y="228600"/>
            <a:ext cx="2057400" cy="1143000"/>
          </a:xfrm>
          <a:prstGeom prst="rect">
            <a:avLst/>
          </a:prstGeom>
          <a:ln>
            <a:noFill/>
          </a:ln>
          <a:extLst>
            <a:ext uri="{53640926-AAD7-44D8-BBD7-CCE9431645EC}">
              <a14:shadowObscured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endParaRPr lang="en-US" smtClean="0">
              <a:solidFill>
                <a:srgbClr val="E15A00"/>
              </a:solidFill>
            </a:endParaRPr>
          </a:p>
        </p:txBody>
      </p:sp>
      <p:sp>
        <p:nvSpPr>
          <p:cNvPr id="3" name="Content Placeholder 2"/>
          <p:cNvSpPr>
            <a:spLocks noGrp="1"/>
          </p:cNvSpPr>
          <p:nvPr>
            <p:ph sz="quarter" idx="1"/>
          </p:nvPr>
        </p:nvSpPr>
        <p:spPr>
          <a:xfrm>
            <a:off x="301625" y="1527175"/>
            <a:ext cx="8504238" cy="4572000"/>
          </a:xfrm>
        </p:spPr>
        <p:txBody>
          <a:bodyPr>
            <a:noAutofit/>
          </a:bodyPr>
          <a:lstStyle/>
          <a:p>
            <a:pPr marL="0" indent="0" eaLnBrk="1" fontAlgn="auto" hangingPunct="1">
              <a:spcAft>
                <a:spcPts val="0"/>
              </a:spcAft>
              <a:buFont typeface="Wingdings 2"/>
              <a:buNone/>
              <a:defRPr/>
            </a:pPr>
            <a:r>
              <a:rPr lang="en-US" sz="2400" dirty="0" smtClean="0"/>
              <a:t>“</a:t>
            </a:r>
            <a:r>
              <a:rPr lang="en-US" sz="2400" dirty="0"/>
              <a:t>"The slaveholders established their hegemony over the slaves primarily through the development of an elaborate web of paternalistic relationships, but the slaves' place in that hegemonic system reflected deep contradictions, manifested in the dialectic of accommodation and resistance. The slaves' insistence on defining paternalism in their own way represented a rejection of the moral pretensions of the slaveholders, for it refused that psychological surrender of will which constituted the ideological foundation of such pretensions. By developing a sense of moral worth and by asserting rights, the slaves transformed their acquiescence in paternalism into a rejection of slavery itself, although their masters assumed acquiescence in the one to demonstrate acquiescence in the other</a:t>
            </a:r>
            <a:r>
              <a:rPr lang="en-US" sz="2400" dirty="0" smtClean="0"/>
              <a:t>.“</a:t>
            </a:r>
          </a:p>
          <a:p>
            <a:pPr marL="0" indent="0" eaLnBrk="1" fontAlgn="auto" hangingPunct="1">
              <a:spcAft>
                <a:spcPts val="0"/>
              </a:spcAft>
              <a:buFont typeface="Wingdings 2"/>
              <a:buNone/>
              <a:defRPr/>
            </a:pPr>
            <a:r>
              <a:rPr lang="en-US" sz="2400" dirty="0" smtClean="0"/>
              <a:t>—Genovese</a:t>
            </a:r>
            <a:endParaRPr 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buNone/>
            </a:pPr>
            <a:r>
              <a:rPr lang="en-US" sz="2400" dirty="0" smtClean="0"/>
              <a:t>	“We have learned that race relations were never so clear-cut as to be solely a matter of white over black, but that in the assimilation of culture, in the interaction of backs and whites, there gray areas and relationships more aptly described in terms of black over white. We have also begun to understand that despite the brutality and inhumanity, or perhaps because of it, a distinct African American culture based on close-knit kinship relationships grew and thrived, and that it was this culture that sustained black people through many trials before and after emancipation.”</a:t>
            </a:r>
          </a:p>
          <a:p>
            <a:pPr>
              <a:buNone/>
            </a:pPr>
            <a:r>
              <a:rPr lang="en-US" sz="2400" dirty="0" smtClean="0"/>
              <a:t>	</a:t>
            </a:r>
            <a:r>
              <a:rPr lang="en-US" sz="2400" dirty="0" smtClean="0"/>
              <a:t>—Deborah Gray White</a:t>
            </a:r>
            <a:endParaRPr lang="en-US" sz="2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612775" y="228600"/>
            <a:ext cx="8153400" cy="990600"/>
          </a:xfrm>
        </p:spPr>
        <p:txBody>
          <a:bodyPr/>
          <a:lstStyle/>
          <a:p>
            <a:pPr eaLnBrk="1" hangingPunct="1"/>
            <a:endParaRPr lang="en-US" smtClean="0"/>
          </a:p>
        </p:txBody>
      </p:sp>
      <p:sp>
        <p:nvSpPr>
          <p:cNvPr id="35843" name="Content Placeholder 2"/>
          <p:cNvSpPr>
            <a:spLocks noGrp="1"/>
          </p:cNvSpPr>
          <p:nvPr>
            <p:ph idx="1"/>
          </p:nvPr>
        </p:nvSpPr>
        <p:spPr>
          <a:xfrm>
            <a:off x="612775" y="1600200"/>
            <a:ext cx="8153400" cy="4495800"/>
          </a:xfrm>
        </p:spPr>
        <p:txBody>
          <a:bodyPr/>
          <a:lstStyle/>
          <a:p>
            <a:pPr eaLnBrk="1" hangingPunct="1">
              <a:buFont typeface="Wingdings" pitchFamily="2" charset="2"/>
              <a:buNone/>
            </a:pPr>
            <a:r>
              <a:rPr lang="en-US" smtClean="0"/>
              <a:t>	What do you think about these characterizations? Why? Why do you think they are written the way they are?</a:t>
            </a:r>
          </a:p>
          <a:p>
            <a:pPr eaLnBrk="1" hangingPunct="1">
              <a:buFont typeface="Wingdings" pitchFamily="2" charset="2"/>
              <a:buNone/>
            </a:pPr>
            <a:endParaRPr 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dirty="0" smtClean="0"/>
              <a:t>History of </a:t>
            </a:r>
            <a:r>
              <a:rPr lang="en-US" dirty="0" smtClean="0"/>
              <a:t>the history of slavery</a:t>
            </a:r>
            <a:endParaRPr lang="en-US" dirty="0" smtClean="0"/>
          </a:p>
        </p:txBody>
      </p:sp>
      <p:sp>
        <p:nvSpPr>
          <p:cNvPr id="21507" name="Content Placeholder 2"/>
          <p:cNvSpPr>
            <a:spLocks noGrp="1"/>
          </p:cNvSpPr>
          <p:nvPr>
            <p:ph sz="quarter" idx="1"/>
          </p:nvPr>
        </p:nvSpPr>
        <p:spPr>
          <a:xfrm>
            <a:off x="301624" y="1527175"/>
            <a:ext cx="8842375" cy="4572000"/>
          </a:xfrm>
        </p:spPr>
        <p:txBody>
          <a:bodyPr/>
          <a:lstStyle/>
          <a:p>
            <a:pPr marL="514350" indent="-514350" eaLnBrk="1" hangingPunct="1">
              <a:buSzPct val="85000"/>
              <a:buFont typeface="Georgia" pitchFamily="18" charset="0"/>
              <a:buAutoNum type="arabicPeriod"/>
            </a:pPr>
            <a:r>
              <a:rPr lang="en-US" sz="2800" dirty="0" smtClean="0"/>
              <a:t>Racist </a:t>
            </a:r>
            <a:r>
              <a:rPr lang="en-US" sz="2800" dirty="0" smtClean="0"/>
              <a:t>history—slavery as recalcitrant workforce: </a:t>
            </a:r>
            <a:br>
              <a:rPr lang="en-US" sz="2800" dirty="0" smtClean="0"/>
            </a:br>
            <a:r>
              <a:rPr lang="en-US" sz="2800" dirty="0" smtClean="0"/>
              <a:t>Phillips</a:t>
            </a:r>
            <a:r>
              <a:rPr lang="en-US" sz="2800" dirty="0" smtClean="0"/>
              <a:t>, </a:t>
            </a:r>
            <a:r>
              <a:rPr lang="en-US" sz="2800" i="1" dirty="0" smtClean="0"/>
              <a:t>American Negro Slavery </a:t>
            </a:r>
            <a:r>
              <a:rPr lang="en-US" sz="2800" dirty="0" smtClean="0"/>
              <a:t>(1918)</a:t>
            </a:r>
          </a:p>
          <a:p>
            <a:pPr marL="514350" indent="-514350" eaLnBrk="1" hangingPunct="1">
              <a:buSzPct val="85000"/>
              <a:buFont typeface="Georgia" pitchFamily="18" charset="0"/>
              <a:buAutoNum type="arabicPeriod"/>
            </a:pPr>
            <a:r>
              <a:rPr lang="en-US" sz="2800" dirty="0" smtClean="0"/>
              <a:t>Victim history—slavery </a:t>
            </a:r>
            <a:r>
              <a:rPr lang="en-US" sz="2800" dirty="0" smtClean="0"/>
              <a:t>as concentration camp: </a:t>
            </a:r>
            <a:r>
              <a:rPr lang="en-US" sz="2800" dirty="0" smtClean="0"/>
              <a:t/>
            </a:r>
            <a:br>
              <a:rPr lang="en-US" sz="2800" dirty="0" smtClean="0"/>
            </a:br>
            <a:r>
              <a:rPr lang="en-US" sz="2800" dirty="0" smtClean="0"/>
              <a:t>Elkins</a:t>
            </a:r>
            <a:r>
              <a:rPr lang="en-US" sz="2800" dirty="0" smtClean="0"/>
              <a:t>, </a:t>
            </a:r>
            <a:r>
              <a:rPr lang="en-US" sz="2800" i="1" dirty="0" smtClean="0"/>
              <a:t>Slavery</a:t>
            </a:r>
            <a:r>
              <a:rPr lang="en-US" sz="2800" dirty="0" smtClean="0"/>
              <a:t> (1959) </a:t>
            </a:r>
          </a:p>
          <a:p>
            <a:pPr marL="514350" indent="-514350" eaLnBrk="1" hangingPunct="1">
              <a:buSzPct val="85000"/>
              <a:buFont typeface="Georgia" pitchFamily="18" charset="0"/>
              <a:buAutoNum type="arabicPeriod"/>
            </a:pPr>
            <a:r>
              <a:rPr lang="en-US" sz="2800" dirty="0" smtClean="0"/>
              <a:t>Limited agency—slavery </a:t>
            </a:r>
            <a:r>
              <a:rPr lang="en-US" sz="2800" dirty="0" smtClean="0"/>
              <a:t>as negotiated paternalism:</a:t>
            </a:r>
            <a:br>
              <a:rPr lang="en-US" sz="2800" dirty="0" smtClean="0"/>
            </a:br>
            <a:r>
              <a:rPr lang="en-US" sz="2800" dirty="0" smtClean="0"/>
              <a:t>Genovese, </a:t>
            </a:r>
            <a:r>
              <a:rPr lang="en-US" sz="2800" i="1" dirty="0" smtClean="0"/>
              <a:t>Roll, Jordan, Roll </a:t>
            </a:r>
            <a:r>
              <a:rPr lang="en-US" sz="2800" dirty="0" smtClean="0"/>
              <a:t>(1974</a:t>
            </a:r>
            <a:r>
              <a:rPr lang="en-US" sz="2800" dirty="0" smtClean="0"/>
              <a:t>)</a:t>
            </a:r>
          </a:p>
          <a:p>
            <a:pPr marL="514350" indent="-514350" eaLnBrk="1" hangingPunct="1">
              <a:buSzPct val="85000"/>
              <a:buFont typeface="Georgia" pitchFamily="18" charset="0"/>
              <a:buAutoNum type="arabicPeriod"/>
            </a:pPr>
            <a:r>
              <a:rPr lang="en-US" sz="2800" dirty="0" smtClean="0"/>
              <a:t>Full agency—slavery as resistance to dehumanization:</a:t>
            </a:r>
            <a:br>
              <a:rPr lang="en-US" sz="2800" dirty="0" smtClean="0"/>
            </a:br>
            <a:r>
              <a:rPr lang="en-US" sz="2800" dirty="0" smtClean="0"/>
              <a:t>White, </a:t>
            </a:r>
            <a:r>
              <a:rPr lang="en-US" sz="2800" i="1" dirty="0" err="1" smtClean="0"/>
              <a:t>Ar’n’t</a:t>
            </a:r>
            <a:r>
              <a:rPr lang="en-US" sz="2800" i="1" dirty="0" smtClean="0"/>
              <a:t> I a Woman? </a:t>
            </a:r>
            <a:r>
              <a:rPr lang="en-US" sz="2800" dirty="0" smtClean="0"/>
              <a:t>(1985)</a:t>
            </a:r>
            <a:endParaRPr lang="en-US" sz="2800" dirty="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solidFill>
            <a:schemeClr val="bg1"/>
          </a:solidFill>
        </p:spPr>
        <p:txBody>
          <a:bodyPr/>
          <a:lstStyle/>
          <a:p>
            <a:pPr eaLnBrk="1" hangingPunct="1"/>
            <a:r>
              <a:rPr lang="en-US" sz="3200" b="1" dirty="0" smtClean="0"/>
              <a:t/>
            </a:r>
            <a:br>
              <a:rPr lang="en-US" sz="3200" b="1" dirty="0" smtClean="0"/>
            </a:br>
            <a:r>
              <a:rPr lang="en-US" dirty="0" smtClean="0"/>
              <a:t>Historical representations </a:t>
            </a:r>
            <a:r>
              <a:rPr lang="en-US" dirty="0" smtClean="0"/>
              <a:t>change</a:t>
            </a:r>
            <a:endParaRPr lang="en-US" dirty="0" smtClean="0"/>
          </a:p>
        </p:txBody>
      </p:sp>
      <p:sp>
        <p:nvSpPr>
          <p:cNvPr id="29699" name="Content Placeholder 2"/>
          <p:cNvSpPr>
            <a:spLocks noGrp="1"/>
          </p:cNvSpPr>
          <p:nvPr>
            <p:ph sz="quarter" idx="1"/>
          </p:nvPr>
        </p:nvSpPr>
        <p:spPr>
          <a:solidFill>
            <a:schemeClr val="bg1"/>
          </a:solidFill>
        </p:spPr>
        <p:txBody>
          <a:bodyPr/>
          <a:lstStyle/>
          <a:p>
            <a:pPr eaLnBrk="1" hangingPunct="1"/>
            <a:r>
              <a:rPr lang="en-US" dirty="0" smtClean="0"/>
              <a:t>New </a:t>
            </a:r>
            <a:r>
              <a:rPr lang="en-US" dirty="0" smtClean="0"/>
              <a:t>evidence comes to </a:t>
            </a:r>
            <a:r>
              <a:rPr lang="en-US" dirty="0" smtClean="0"/>
              <a:t>light</a:t>
            </a:r>
            <a:endParaRPr lang="en-US" dirty="0" smtClean="0"/>
          </a:p>
          <a:p>
            <a:pPr eaLnBrk="1" hangingPunct="1"/>
            <a:r>
              <a:rPr lang="en-US" sz="3100" dirty="0" smtClean="0"/>
              <a:t>New technology allows historians to review existing sources</a:t>
            </a:r>
            <a:endParaRPr lang="en-US" sz="3100" dirty="0" smtClean="0"/>
          </a:p>
          <a:p>
            <a:pPr eaLnBrk="1" hangingPunct="1"/>
            <a:r>
              <a:rPr lang="en-US" sz="3100" dirty="0" smtClean="0"/>
              <a:t>Present </a:t>
            </a:r>
            <a:r>
              <a:rPr lang="en-US" sz="3100" dirty="0" smtClean="0"/>
              <a:t>concerns inform the ways historians think </a:t>
            </a:r>
            <a:r>
              <a:rPr lang="en-US" sz="3100" dirty="0" smtClean="0"/>
              <a:t>about </a:t>
            </a:r>
            <a:r>
              <a:rPr lang="en-US" sz="3100" dirty="0" smtClean="0"/>
              <a:t>the </a:t>
            </a:r>
            <a:r>
              <a:rPr lang="en-US" sz="3100" dirty="0" smtClean="0"/>
              <a:t>past</a:t>
            </a:r>
            <a:endParaRPr lang="en-US" sz="3100" dirty="0" smtClean="0"/>
          </a:p>
        </p:txBody>
      </p:sp>
      <p:pic>
        <p:nvPicPr>
          <p:cNvPr id="29700" name="Picture 2" descr="\\lsnetserver.lsnet.ucdavis.edu\HistoryProject\CHSSP\Publicity\CHSSP logo\CHSSP transparent.png"/>
          <p:cNvPicPr>
            <a:picLocks noChangeAspect="1" noChangeArrowheads="1"/>
          </p:cNvPicPr>
          <p:nvPr/>
        </p:nvPicPr>
        <p:blipFill>
          <a:blip r:embed="rId3" cstate="print"/>
          <a:srcRect/>
          <a:stretch>
            <a:fillRect/>
          </a:stretch>
        </p:blipFill>
        <p:spPr bwMode="auto">
          <a:xfrm>
            <a:off x="6858000" y="6032500"/>
            <a:ext cx="2286000" cy="825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Core Standards: Reading</a:t>
            </a:r>
            <a:endParaRPr lang="en-US" dirty="0"/>
          </a:p>
        </p:txBody>
      </p:sp>
      <p:sp>
        <p:nvSpPr>
          <p:cNvPr id="7" name="Content Placeholder 6"/>
          <p:cNvSpPr>
            <a:spLocks noGrp="1"/>
          </p:cNvSpPr>
          <p:nvPr>
            <p:ph sz="quarter" idx="1"/>
          </p:nvPr>
        </p:nvSpPr>
        <p:spPr/>
        <p:txBody>
          <a:bodyPr/>
          <a:lstStyle/>
          <a:p>
            <a:pPr>
              <a:buNone/>
            </a:pPr>
            <a:r>
              <a:rPr lang="en-US" sz="2400" b="1" dirty="0" smtClean="0"/>
              <a:t>	Key Ideas and Details </a:t>
            </a:r>
          </a:p>
          <a:p>
            <a:pPr>
              <a:buNone/>
            </a:pPr>
            <a:r>
              <a:rPr lang="en-US" sz="2400" dirty="0" smtClean="0"/>
              <a:t>	CCSS.ELA-Literacy.CCRA.R.1 Read closely to determine what the text says explicitly and to make logical inferences from it; cite specific textual evidence when writing or speaking to support conclusions drawn from the text.</a:t>
            </a:r>
          </a:p>
          <a:p>
            <a:pPr>
              <a:buNone/>
            </a:pPr>
            <a:r>
              <a:rPr lang="en-US" sz="2400" dirty="0" smtClean="0"/>
              <a:t>	CCSS.ELA-Literacy.CCRA.R.2 Determine central ideas or themes of a text and analyze their development; summarize the key supporting details and ideas.</a:t>
            </a:r>
          </a:p>
          <a:p>
            <a:pPr>
              <a:buNone/>
            </a:pPr>
            <a:r>
              <a:rPr lang="en-US" sz="2400" dirty="0" smtClean="0"/>
              <a:t>	CCSS.ELA-Literacy.CCRA.R.3 Analyze how and why individuals, events, or ideas develop and interact over the course of a text.</a:t>
            </a:r>
          </a:p>
          <a:p>
            <a:pPr>
              <a:buNone/>
            </a:pP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buNone/>
            </a:pPr>
            <a:r>
              <a:rPr lang="en-US" sz="2400" b="1" dirty="0" smtClean="0"/>
              <a:t>	Craft and Structure </a:t>
            </a:r>
          </a:p>
          <a:p>
            <a:pPr>
              <a:buNone/>
            </a:pPr>
            <a:r>
              <a:rPr lang="en-US" sz="2400" dirty="0" smtClean="0"/>
              <a:t>	CCSS.ELA-Literacy.CCRA.R.4 Interpret words and phrases as they are used in a text, including determining technical, connotative, and figurative meanings, and analyze how specific word choices shape meaning or tone.</a:t>
            </a:r>
          </a:p>
          <a:p>
            <a:pPr>
              <a:buNone/>
            </a:pPr>
            <a:r>
              <a:rPr lang="en-US" sz="2400" dirty="0" smtClean="0"/>
              <a:t>	CCSS.ELA-Literacy.CCRA.R.5 Analyze the structure of texts, including how specific sentences, paragraphs, and larger portions of the text (e.g., a section, chapter, scene, or stanza) relate to each other and the whole.</a:t>
            </a:r>
          </a:p>
          <a:p>
            <a:pPr>
              <a:buNone/>
            </a:pPr>
            <a:r>
              <a:rPr lang="en-US" sz="2400" dirty="0" smtClean="0"/>
              <a:t>	CCSS.ELA-Literacy.CCRA.R.6 Assess how point of view or purpose shapes the content and style of a text.</a:t>
            </a:r>
          </a:p>
          <a:p>
            <a:pPr>
              <a:buNone/>
            </a:pPr>
            <a:endParaRPr lang="en-US" sz="2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buNone/>
            </a:pPr>
            <a:r>
              <a:rPr lang="en-US" sz="2400" b="1" dirty="0" smtClean="0"/>
              <a:t>	Integration of Knowledge and Ideas </a:t>
            </a:r>
          </a:p>
          <a:p>
            <a:pPr>
              <a:buNone/>
            </a:pPr>
            <a:r>
              <a:rPr lang="en-US" sz="2400" dirty="0" smtClean="0"/>
              <a:t>	CCSS.ELA-Literacy.CCRA.R.7 Integrate and evaluate content presented in diverse media and formats, including visually and quantitatively, as well as in words.</a:t>
            </a:r>
            <a:r>
              <a:rPr lang="en-US" sz="2400" baseline="30000" dirty="0" smtClean="0"/>
              <a:t>1</a:t>
            </a:r>
            <a:endParaRPr lang="en-US" sz="2400" dirty="0" smtClean="0"/>
          </a:p>
          <a:p>
            <a:pPr>
              <a:buNone/>
            </a:pPr>
            <a:r>
              <a:rPr lang="en-US" sz="2400" dirty="0" smtClean="0"/>
              <a:t>	CCSS.ELA-Literacy.CCRA.R.8 Delineate and evaluate the argument and specific claims in a text, including the validity of the reasoning as well as the relevance and sufficiency of the evidence.</a:t>
            </a:r>
          </a:p>
          <a:p>
            <a:pPr>
              <a:buNone/>
            </a:pPr>
            <a:r>
              <a:rPr lang="en-US" sz="2400" dirty="0" smtClean="0"/>
              <a:t>	CCSS.ELA-Literacy.CCRA.R.9 Analyze how two or more texts address similar themes or topics in order to build knowledge or to compare the approaches the authors take.</a:t>
            </a:r>
          </a:p>
          <a:p>
            <a:endParaRPr lang="en-US" sz="2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p:cNvSpPr>
          <p:nvPr>
            <p:ph type="title" idx="4294967295"/>
          </p:nvPr>
        </p:nvSpPr>
        <p:spPr>
          <a:xfrm>
            <a:off x="762000" y="1676400"/>
            <a:ext cx="8153400" cy="990600"/>
          </a:xfrm>
        </p:spPr>
        <p:txBody>
          <a:bodyPr/>
          <a:lstStyle/>
          <a:p>
            <a:pPr algn="ctr"/>
            <a:r>
              <a:rPr lang="en-US" sz="5400" dirty="0" smtClean="0"/>
              <a:t>Understanding </a:t>
            </a:r>
            <a:br>
              <a:rPr lang="en-US" sz="5400" dirty="0" smtClean="0"/>
            </a:br>
            <a:r>
              <a:rPr lang="en-US" sz="5400" dirty="0" smtClean="0"/>
              <a:t>primary sources</a:t>
            </a:r>
            <a:endParaRPr lang="en-US" sz="54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12775" y="228600"/>
            <a:ext cx="8153400" cy="990600"/>
          </a:xfrm>
        </p:spPr>
        <p:txBody>
          <a:bodyPr/>
          <a:lstStyle/>
          <a:p>
            <a:r>
              <a:rPr lang="en-US" dirty="0" smtClean="0"/>
              <a:t>Primary Sources</a:t>
            </a:r>
          </a:p>
        </p:txBody>
      </p:sp>
      <p:sp>
        <p:nvSpPr>
          <p:cNvPr id="41987" name="Rectangle 3"/>
          <p:cNvSpPr>
            <a:spLocks noGrp="1" noChangeArrowheads="1"/>
          </p:cNvSpPr>
          <p:nvPr>
            <p:ph type="body" idx="1"/>
          </p:nvPr>
        </p:nvSpPr>
        <p:spPr>
          <a:xfrm>
            <a:off x="612775" y="1600200"/>
            <a:ext cx="8153400" cy="4495800"/>
          </a:xfrm>
        </p:spPr>
        <p:txBody>
          <a:bodyPr/>
          <a:lstStyle/>
          <a:p>
            <a:pPr>
              <a:buNone/>
            </a:pPr>
            <a:r>
              <a:rPr lang="en-US" sz="2800" dirty="0" smtClean="0"/>
              <a:t>	Primary </a:t>
            </a:r>
            <a:r>
              <a:rPr lang="en-US" sz="2800" dirty="0" smtClean="0"/>
              <a:t>sources are materials produced at the time of the event or topic under consideration. Examples of primary sources include eyewitness accounts, speeches, letters and diaries, newspapers and magazines, tax and census data, marriage, birth and death records, works of art, and interviews.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p:cNvSpPr>
          <p:nvPr>
            <p:ph type="title" idx="4294967295"/>
          </p:nvPr>
        </p:nvSpPr>
        <p:spPr>
          <a:xfrm>
            <a:off x="762000" y="1676400"/>
            <a:ext cx="8153400" cy="990600"/>
          </a:xfrm>
        </p:spPr>
        <p:txBody>
          <a:bodyPr/>
          <a:lstStyle/>
          <a:p>
            <a:pPr algn="ctr"/>
            <a:r>
              <a:rPr lang="en-US" sz="5400" dirty="0" smtClean="0"/>
              <a:t>Introductions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612775" y="228600"/>
            <a:ext cx="8153400" cy="990600"/>
          </a:xfrm>
        </p:spPr>
        <p:txBody>
          <a:bodyPr/>
          <a:lstStyle/>
          <a:p>
            <a:r>
              <a:rPr lang="en-US" smtClean="0"/>
              <a:t>Secondary sources</a:t>
            </a:r>
          </a:p>
        </p:txBody>
      </p:sp>
      <p:sp>
        <p:nvSpPr>
          <p:cNvPr id="43011" name="Rectangle 3"/>
          <p:cNvSpPr>
            <a:spLocks noGrp="1" noChangeArrowheads="1"/>
          </p:cNvSpPr>
          <p:nvPr>
            <p:ph type="body" idx="1"/>
          </p:nvPr>
        </p:nvSpPr>
        <p:spPr>
          <a:xfrm>
            <a:off x="612775" y="1600200"/>
            <a:ext cx="8153400" cy="4495800"/>
          </a:xfrm>
        </p:spPr>
        <p:txBody>
          <a:bodyPr/>
          <a:lstStyle/>
          <a:p>
            <a:pPr>
              <a:buNone/>
            </a:pPr>
            <a:r>
              <a:rPr lang="en-US" sz="2800" dirty="0" smtClean="0"/>
              <a:t>	Secondary </a:t>
            </a:r>
            <a:r>
              <a:rPr lang="en-US" sz="2800" dirty="0" smtClean="0"/>
              <a:t>sources construct an explanation of the past based on primary sources and usually in consultation with other secondary sources.  The best secondary sources will both report on events in the past as well as generalize, analyze, interpret and/or evaluate.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612775" y="228600"/>
            <a:ext cx="8153400" cy="990600"/>
          </a:xfrm>
        </p:spPr>
        <p:txBody>
          <a:bodyPr/>
          <a:lstStyle/>
          <a:p>
            <a:pPr eaLnBrk="1" hangingPunct="1"/>
            <a:endParaRPr lang="en-US" smtClean="0"/>
          </a:p>
        </p:txBody>
      </p:sp>
      <p:sp>
        <p:nvSpPr>
          <p:cNvPr id="44035" name="Rectangle 3"/>
          <p:cNvSpPr>
            <a:spLocks noGrp="1" noChangeArrowheads="1"/>
          </p:cNvSpPr>
          <p:nvPr>
            <p:ph type="body" idx="1"/>
          </p:nvPr>
        </p:nvSpPr>
        <p:spPr>
          <a:xfrm>
            <a:off x="612775" y="1600200"/>
            <a:ext cx="8153400" cy="4495800"/>
          </a:xfrm>
        </p:spPr>
        <p:txBody>
          <a:bodyPr/>
          <a:lstStyle/>
          <a:p>
            <a:pPr eaLnBrk="1" hangingPunct="1">
              <a:buFont typeface="Wingdings" pitchFamily="2" charset="2"/>
              <a:buNone/>
            </a:pPr>
            <a:endParaRPr lang="en-US" smtClean="0"/>
          </a:p>
        </p:txBody>
      </p:sp>
      <p:pic>
        <p:nvPicPr>
          <p:cNvPr id="44036" name="Picture 4"/>
          <p:cNvPicPr>
            <a:picLocks noChangeAspect="1" noChangeArrowheads="1"/>
          </p:cNvPicPr>
          <p:nvPr/>
        </p:nvPicPr>
        <p:blipFill>
          <a:blip r:embed="rId3" cstate="print"/>
          <a:srcRect l="9377" t="8751" r="9377" b="81261"/>
          <a:stretch>
            <a:fillRect/>
          </a:stretch>
        </p:blipFill>
        <p:spPr bwMode="auto">
          <a:xfrm>
            <a:off x="-838200" y="1447800"/>
            <a:ext cx="10363200" cy="955675"/>
          </a:xfrm>
          <a:prstGeom prst="rect">
            <a:avLst/>
          </a:prstGeom>
          <a:noFill/>
          <a:ln w="9525">
            <a:noFill/>
            <a:miter lim="800000"/>
            <a:headEnd/>
            <a:tailEnd/>
          </a:ln>
        </p:spPr>
      </p:pic>
      <p:pic>
        <p:nvPicPr>
          <p:cNvPr id="109573" name="Picture 5"/>
          <p:cNvPicPr>
            <a:picLocks noChangeAspect="1" noChangeArrowheads="1"/>
          </p:cNvPicPr>
          <p:nvPr/>
        </p:nvPicPr>
        <p:blipFill>
          <a:blip r:embed="rId3" cstate="print"/>
          <a:srcRect l="9377" t="8751" r="9377" b="70009"/>
          <a:stretch>
            <a:fillRect/>
          </a:stretch>
        </p:blipFill>
        <p:spPr bwMode="auto">
          <a:xfrm>
            <a:off x="-838200" y="1428750"/>
            <a:ext cx="10363200" cy="203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95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612775" y="228600"/>
            <a:ext cx="8153400" cy="990600"/>
          </a:xfrm>
        </p:spPr>
        <p:txBody>
          <a:bodyPr/>
          <a:lstStyle/>
          <a:p>
            <a:pPr eaLnBrk="1" hangingPunct="1"/>
            <a:endParaRPr lang="en-US" smtClean="0"/>
          </a:p>
        </p:txBody>
      </p:sp>
      <p:sp>
        <p:nvSpPr>
          <p:cNvPr id="45059" name="Rectangle 3"/>
          <p:cNvSpPr>
            <a:spLocks noGrp="1" noChangeArrowheads="1"/>
          </p:cNvSpPr>
          <p:nvPr>
            <p:ph type="body" idx="1"/>
          </p:nvPr>
        </p:nvSpPr>
        <p:spPr>
          <a:xfrm>
            <a:off x="612775" y="1600200"/>
            <a:ext cx="8153400" cy="4495800"/>
          </a:xfrm>
        </p:spPr>
        <p:txBody>
          <a:bodyPr/>
          <a:lstStyle/>
          <a:p>
            <a:pPr eaLnBrk="1" hangingPunct="1">
              <a:buFont typeface="Wingdings" pitchFamily="2" charset="2"/>
              <a:buNone/>
            </a:pPr>
            <a:endParaRPr lang="en-US" smtClean="0"/>
          </a:p>
        </p:txBody>
      </p:sp>
      <p:pic>
        <p:nvPicPr>
          <p:cNvPr id="45060" name="Picture 4"/>
          <p:cNvPicPr>
            <a:picLocks noChangeAspect="1" noChangeArrowheads="1"/>
          </p:cNvPicPr>
          <p:nvPr/>
        </p:nvPicPr>
        <p:blipFill>
          <a:blip r:embed="rId3" cstate="print"/>
          <a:srcRect l="12189" t="12502" r="46881" b="6252"/>
          <a:stretch>
            <a:fillRect/>
          </a:stretch>
        </p:blipFill>
        <p:spPr bwMode="auto">
          <a:xfrm>
            <a:off x="884238" y="1066800"/>
            <a:ext cx="3992562" cy="5943600"/>
          </a:xfrm>
          <a:prstGeom prst="rect">
            <a:avLst/>
          </a:prstGeom>
          <a:noFill/>
          <a:ln w="9525">
            <a:noFill/>
            <a:miter lim="800000"/>
            <a:headEnd/>
            <a:tailEnd/>
          </a:ln>
        </p:spPr>
      </p:pic>
      <p:pic>
        <p:nvPicPr>
          <p:cNvPr id="112645" name="Picture 5"/>
          <p:cNvPicPr>
            <a:picLocks noChangeAspect="1" noChangeArrowheads="1"/>
          </p:cNvPicPr>
          <p:nvPr/>
        </p:nvPicPr>
        <p:blipFill>
          <a:blip r:embed="rId3" cstate="print"/>
          <a:srcRect l="12189" t="12502" r="12189" b="6252"/>
          <a:stretch>
            <a:fillRect/>
          </a:stretch>
        </p:blipFill>
        <p:spPr bwMode="auto">
          <a:xfrm>
            <a:off x="884238" y="1068388"/>
            <a:ext cx="7375525" cy="59420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26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12775" y="228600"/>
            <a:ext cx="8153400" cy="990600"/>
          </a:xfrm>
        </p:spPr>
        <p:txBody>
          <a:bodyPr/>
          <a:lstStyle/>
          <a:p>
            <a:pPr eaLnBrk="1" hangingPunct="1"/>
            <a:endParaRPr lang="en-US" smtClean="0"/>
          </a:p>
        </p:txBody>
      </p:sp>
      <p:sp>
        <p:nvSpPr>
          <p:cNvPr id="46083" name="Rectangle 3"/>
          <p:cNvSpPr>
            <a:spLocks noGrp="1" noChangeArrowheads="1"/>
          </p:cNvSpPr>
          <p:nvPr>
            <p:ph type="body" idx="1"/>
          </p:nvPr>
        </p:nvSpPr>
        <p:spPr>
          <a:xfrm>
            <a:off x="612775" y="1600200"/>
            <a:ext cx="8153400" cy="4495800"/>
          </a:xfrm>
        </p:spPr>
        <p:txBody>
          <a:bodyPr/>
          <a:lstStyle/>
          <a:p>
            <a:pPr eaLnBrk="1" hangingPunct="1">
              <a:buFont typeface="Wingdings" pitchFamily="2" charset="2"/>
              <a:buNone/>
            </a:pPr>
            <a:r>
              <a:rPr lang="en-US" smtClean="0"/>
              <a:t>	Now that these two basic sources of evidence have been defined and distinguished from each other, it might be helpful to see the process of historical scholarship—how historians investigate primary sources with the assistance of existing secondary sources to create new secondary sources, or interpretations.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ctrTitle"/>
          </p:nvPr>
        </p:nvSpPr>
        <p:spPr/>
        <p:txBody>
          <a:bodyPr/>
          <a:lstStyle/>
          <a:p>
            <a:pPr eaLnBrk="1" hangingPunct="1">
              <a:defRPr/>
            </a:pPr>
            <a:endParaRPr lang="en-US" smtClean="0"/>
          </a:p>
        </p:txBody>
      </p:sp>
      <p:sp>
        <p:nvSpPr>
          <p:cNvPr id="47107" name="Rectangle 3"/>
          <p:cNvSpPr>
            <a:spLocks noGrp="1" noChangeArrowheads="1"/>
          </p:cNvSpPr>
          <p:nvPr>
            <p:ph type="subTitle" idx="1"/>
          </p:nvPr>
        </p:nvSpPr>
        <p:spPr>
          <a:xfrm>
            <a:off x="2362200" y="6049963"/>
            <a:ext cx="6705600" cy="685800"/>
          </a:xfrm>
        </p:spPr>
        <p:txBody>
          <a:bodyPr/>
          <a:lstStyle/>
          <a:p>
            <a:pPr eaLnBrk="1" hangingPunct="1"/>
            <a:endParaRPr lang="en-US" smtClean="0"/>
          </a:p>
        </p:txBody>
      </p:sp>
      <p:pic>
        <p:nvPicPr>
          <p:cNvPr id="47108" name="Picture 4"/>
          <p:cNvPicPr>
            <a:picLocks noChangeAspect="1" noChangeArrowheads="1"/>
          </p:cNvPicPr>
          <p:nvPr/>
        </p:nvPicPr>
        <p:blipFill>
          <a:blip r:embed="rId2" cstate="print"/>
          <a:srcRect/>
          <a:stretch>
            <a:fillRect/>
          </a:stretch>
        </p:blipFill>
        <p:spPr bwMode="auto">
          <a:xfrm>
            <a:off x="-457200" y="-723900"/>
            <a:ext cx="10439400" cy="7829550"/>
          </a:xfrm>
          <a:prstGeom prst="rect">
            <a:avLst/>
          </a:prstGeom>
          <a:noFill/>
          <a:ln w="9525">
            <a:noFill/>
            <a:miter lim="800000"/>
            <a:headEnd/>
            <a:tailEnd/>
          </a:ln>
        </p:spPr>
      </p:pic>
      <p:sp>
        <p:nvSpPr>
          <p:cNvPr id="47109" name="Rectangle 5"/>
          <p:cNvSpPr>
            <a:spLocks noChangeArrowheads="1"/>
          </p:cNvSpPr>
          <p:nvPr/>
        </p:nvSpPr>
        <p:spPr bwMode="auto">
          <a:xfrm>
            <a:off x="0" y="2438400"/>
            <a:ext cx="9677400" cy="4419600"/>
          </a:xfrm>
          <a:prstGeom prst="rect">
            <a:avLst/>
          </a:prstGeom>
          <a:solidFill>
            <a:srgbClr val="FFFFFF"/>
          </a:solidFill>
          <a:ln w="9525">
            <a:no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12775" y="228600"/>
            <a:ext cx="8153400" cy="990600"/>
          </a:xfrm>
        </p:spPr>
        <p:txBody>
          <a:bodyPr/>
          <a:lstStyle/>
          <a:p>
            <a:pPr eaLnBrk="1" hangingPunct="1"/>
            <a:endParaRPr lang="en-US" smtClean="0"/>
          </a:p>
        </p:txBody>
      </p:sp>
      <p:sp>
        <p:nvSpPr>
          <p:cNvPr id="48131" name="Rectangle 3"/>
          <p:cNvSpPr>
            <a:spLocks noGrp="1" noChangeArrowheads="1"/>
          </p:cNvSpPr>
          <p:nvPr>
            <p:ph type="body" idx="1"/>
          </p:nvPr>
        </p:nvSpPr>
        <p:spPr>
          <a:xfrm>
            <a:off x="612775" y="1600200"/>
            <a:ext cx="8153400" cy="4495800"/>
          </a:xfrm>
        </p:spPr>
        <p:txBody>
          <a:bodyPr/>
          <a:lstStyle/>
          <a:p>
            <a:pPr eaLnBrk="1" hangingPunct="1">
              <a:buFont typeface="Wingdings" pitchFamily="2" charset="2"/>
              <a:buNone/>
            </a:pPr>
            <a:endParaRPr lang="en-US" smtClean="0"/>
          </a:p>
        </p:txBody>
      </p:sp>
      <p:pic>
        <p:nvPicPr>
          <p:cNvPr id="48132" name="Picture 4" descr="wallerbridgen_p1lrg"/>
          <p:cNvPicPr>
            <a:picLocks noChangeAspect="1" noChangeArrowheads="1"/>
          </p:cNvPicPr>
          <p:nvPr/>
        </p:nvPicPr>
        <p:blipFill>
          <a:blip r:embed="rId2" cstate="print"/>
          <a:srcRect/>
          <a:stretch>
            <a:fillRect/>
          </a:stretch>
        </p:blipFill>
        <p:spPr bwMode="auto">
          <a:xfrm>
            <a:off x="1524000" y="304800"/>
            <a:ext cx="5676900" cy="7086600"/>
          </a:xfrm>
          <a:prstGeom prst="rect">
            <a:avLst/>
          </a:prstGeom>
          <a:noFill/>
          <a:ln w="9525">
            <a:noFill/>
            <a:miter lim="800000"/>
            <a:headEnd/>
            <a:tailEnd/>
          </a:ln>
        </p:spPr>
      </p:pic>
      <p:sp>
        <p:nvSpPr>
          <p:cNvPr id="48133" name="Text Box 5"/>
          <p:cNvSpPr txBox="1">
            <a:spLocks noChangeArrowheads="1"/>
          </p:cNvSpPr>
          <p:nvPr/>
        </p:nvSpPr>
        <p:spPr bwMode="auto">
          <a:xfrm>
            <a:off x="7543800" y="4724400"/>
            <a:ext cx="1219200" cy="1739900"/>
          </a:xfrm>
          <a:prstGeom prst="rect">
            <a:avLst/>
          </a:prstGeom>
          <a:noFill/>
          <a:ln w="9525">
            <a:noFill/>
            <a:miter lim="800000"/>
            <a:headEnd/>
            <a:tailEnd/>
          </a:ln>
        </p:spPr>
        <p:txBody>
          <a:bodyPr>
            <a:spAutoFit/>
          </a:bodyPr>
          <a:lstStyle/>
          <a:p>
            <a:pPr>
              <a:spcBef>
                <a:spcPct val="50000"/>
              </a:spcBef>
            </a:pPr>
            <a:r>
              <a:rPr lang="en-US"/>
              <a:t>Primary source: personal letter from Boston, 1770.</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ctrTitle"/>
          </p:nvPr>
        </p:nvSpPr>
        <p:spPr/>
        <p:txBody>
          <a:bodyPr/>
          <a:lstStyle/>
          <a:p>
            <a:pPr eaLnBrk="1" hangingPunct="1">
              <a:defRPr/>
            </a:pPr>
            <a:endParaRPr lang="en-US" smtClean="0"/>
          </a:p>
        </p:txBody>
      </p:sp>
      <p:sp>
        <p:nvSpPr>
          <p:cNvPr id="49155" name="Rectangle 3"/>
          <p:cNvSpPr>
            <a:spLocks noGrp="1" noChangeArrowheads="1"/>
          </p:cNvSpPr>
          <p:nvPr>
            <p:ph type="subTitle" idx="1"/>
          </p:nvPr>
        </p:nvSpPr>
        <p:spPr>
          <a:xfrm>
            <a:off x="2362200" y="6049963"/>
            <a:ext cx="6705600" cy="685800"/>
          </a:xfrm>
        </p:spPr>
        <p:txBody>
          <a:bodyPr/>
          <a:lstStyle/>
          <a:p>
            <a:pPr eaLnBrk="1" hangingPunct="1"/>
            <a:endParaRPr lang="en-US" smtClean="0"/>
          </a:p>
        </p:txBody>
      </p:sp>
      <p:pic>
        <p:nvPicPr>
          <p:cNvPr id="49156" name="Picture 4"/>
          <p:cNvPicPr>
            <a:picLocks noChangeAspect="1" noChangeArrowheads="1"/>
          </p:cNvPicPr>
          <p:nvPr/>
        </p:nvPicPr>
        <p:blipFill>
          <a:blip r:embed="rId2" cstate="print"/>
          <a:srcRect/>
          <a:stretch>
            <a:fillRect/>
          </a:stretch>
        </p:blipFill>
        <p:spPr bwMode="auto">
          <a:xfrm>
            <a:off x="-457200" y="-723900"/>
            <a:ext cx="10439400" cy="7829550"/>
          </a:xfrm>
          <a:prstGeom prst="rect">
            <a:avLst/>
          </a:prstGeom>
          <a:noFill/>
          <a:ln w="9525">
            <a:noFill/>
            <a:miter lim="800000"/>
            <a:headEnd/>
            <a:tailEnd/>
          </a:ln>
        </p:spPr>
      </p:pic>
      <p:sp>
        <p:nvSpPr>
          <p:cNvPr id="49157" name="Rectangle 5"/>
          <p:cNvSpPr>
            <a:spLocks noChangeArrowheads="1"/>
          </p:cNvSpPr>
          <p:nvPr/>
        </p:nvSpPr>
        <p:spPr bwMode="auto">
          <a:xfrm>
            <a:off x="0" y="2438400"/>
            <a:ext cx="9677400" cy="4419600"/>
          </a:xfrm>
          <a:prstGeom prst="rect">
            <a:avLst/>
          </a:prstGeom>
          <a:solidFill>
            <a:srgbClr val="FFFFFF"/>
          </a:solidFill>
          <a:ln w="9525">
            <a:no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ctrTitle"/>
          </p:nvPr>
        </p:nvSpPr>
        <p:spPr/>
        <p:txBody>
          <a:bodyPr/>
          <a:lstStyle/>
          <a:p>
            <a:pPr eaLnBrk="1" hangingPunct="1">
              <a:defRPr/>
            </a:pPr>
            <a:endParaRPr lang="en-US" smtClean="0"/>
          </a:p>
        </p:txBody>
      </p:sp>
      <p:sp>
        <p:nvSpPr>
          <p:cNvPr id="50179" name="Rectangle 3"/>
          <p:cNvSpPr>
            <a:spLocks noGrp="1" noChangeArrowheads="1"/>
          </p:cNvSpPr>
          <p:nvPr>
            <p:ph type="subTitle" idx="1"/>
          </p:nvPr>
        </p:nvSpPr>
        <p:spPr>
          <a:xfrm>
            <a:off x="2362200" y="6049963"/>
            <a:ext cx="6705600" cy="685800"/>
          </a:xfrm>
        </p:spPr>
        <p:txBody>
          <a:bodyPr/>
          <a:lstStyle/>
          <a:p>
            <a:pPr eaLnBrk="1" hangingPunct="1"/>
            <a:endParaRPr lang="en-US" smtClean="0"/>
          </a:p>
        </p:txBody>
      </p:sp>
      <p:pic>
        <p:nvPicPr>
          <p:cNvPr id="50180" name="Picture 4"/>
          <p:cNvPicPr>
            <a:picLocks noChangeAspect="1" noChangeArrowheads="1"/>
          </p:cNvPicPr>
          <p:nvPr/>
        </p:nvPicPr>
        <p:blipFill>
          <a:blip r:embed="rId2" cstate="print"/>
          <a:srcRect/>
          <a:stretch>
            <a:fillRect/>
          </a:stretch>
        </p:blipFill>
        <p:spPr bwMode="auto">
          <a:xfrm>
            <a:off x="-457200" y="-723900"/>
            <a:ext cx="10439400" cy="7829550"/>
          </a:xfrm>
          <a:prstGeom prst="rect">
            <a:avLst/>
          </a:prstGeom>
          <a:noFill/>
          <a:ln w="9525">
            <a:noFill/>
            <a:miter lim="800000"/>
            <a:headEnd/>
            <a:tailEnd/>
          </a:ln>
        </p:spPr>
      </p:pic>
      <p:sp>
        <p:nvSpPr>
          <p:cNvPr id="50181" name="Rectangle 5"/>
          <p:cNvSpPr>
            <a:spLocks noChangeArrowheads="1"/>
          </p:cNvSpPr>
          <p:nvPr/>
        </p:nvSpPr>
        <p:spPr bwMode="auto">
          <a:xfrm>
            <a:off x="762000" y="4038600"/>
            <a:ext cx="8915400" cy="2819400"/>
          </a:xfrm>
          <a:prstGeom prst="rect">
            <a:avLst/>
          </a:prstGeom>
          <a:solidFill>
            <a:srgbClr val="FFFFFF"/>
          </a:solidFill>
          <a:ln w="9525">
            <a:no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ctrTitle"/>
          </p:nvPr>
        </p:nvSpPr>
        <p:spPr/>
        <p:txBody>
          <a:bodyPr/>
          <a:lstStyle/>
          <a:p>
            <a:pPr eaLnBrk="1" hangingPunct="1">
              <a:defRPr/>
            </a:pPr>
            <a:endParaRPr lang="en-US" smtClean="0"/>
          </a:p>
        </p:txBody>
      </p:sp>
      <p:sp>
        <p:nvSpPr>
          <p:cNvPr id="51203" name="Rectangle 3"/>
          <p:cNvSpPr>
            <a:spLocks noGrp="1" noChangeArrowheads="1"/>
          </p:cNvSpPr>
          <p:nvPr>
            <p:ph type="subTitle" idx="1"/>
          </p:nvPr>
        </p:nvSpPr>
        <p:spPr>
          <a:xfrm>
            <a:off x="2362200" y="6049963"/>
            <a:ext cx="6705600" cy="685800"/>
          </a:xfrm>
        </p:spPr>
        <p:txBody>
          <a:bodyPr/>
          <a:lstStyle/>
          <a:p>
            <a:pPr eaLnBrk="1" hangingPunct="1"/>
            <a:endParaRPr lang="en-US" smtClean="0"/>
          </a:p>
        </p:txBody>
      </p:sp>
      <p:pic>
        <p:nvPicPr>
          <p:cNvPr id="51204" name="Picture 4" descr="Scan10036"/>
          <p:cNvPicPr>
            <a:picLocks noChangeAspect="1" noChangeArrowheads="1"/>
          </p:cNvPicPr>
          <p:nvPr/>
        </p:nvPicPr>
        <p:blipFill>
          <a:blip r:embed="rId2" cstate="print"/>
          <a:srcRect/>
          <a:stretch>
            <a:fillRect/>
          </a:stretch>
        </p:blipFill>
        <p:spPr bwMode="auto">
          <a:xfrm>
            <a:off x="304800" y="0"/>
            <a:ext cx="8534400" cy="6640513"/>
          </a:xfrm>
          <a:prstGeom prst="rect">
            <a:avLst/>
          </a:prstGeom>
          <a:noFill/>
          <a:ln w="9525">
            <a:noFill/>
            <a:miter lim="800000"/>
            <a:headEnd/>
            <a:tailEnd/>
          </a:ln>
        </p:spPr>
      </p:pic>
      <p:sp>
        <p:nvSpPr>
          <p:cNvPr id="51205" name="Text Box 5"/>
          <p:cNvSpPr txBox="1">
            <a:spLocks noChangeArrowheads="1"/>
          </p:cNvSpPr>
          <p:nvPr/>
        </p:nvSpPr>
        <p:spPr bwMode="auto">
          <a:xfrm>
            <a:off x="6096000" y="6248400"/>
            <a:ext cx="3048000" cy="641350"/>
          </a:xfrm>
          <a:prstGeom prst="rect">
            <a:avLst/>
          </a:prstGeom>
          <a:solidFill>
            <a:schemeClr val="accent1"/>
          </a:solidFill>
          <a:ln w="9525">
            <a:noFill/>
            <a:miter lim="800000"/>
            <a:headEnd/>
            <a:tailEnd/>
          </a:ln>
        </p:spPr>
        <p:txBody>
          <a:bodyPr>
            <a:spAutoFit/>
          </a:bodyPr>
          <a:lstStyle/>
          <a:p>
            <a:pPr eaLnBrk="0" hangingPunct="0">
              <a:spcBef>
                <a:spcPct val="50000"/>
              </a:spcBef>
            </a:pPr>
            <a:r>
              <a:rPr lang="en-US">
                <a:latin typeface="Verdana" pitchFamily="34" charset="0"/>
                <a:ea typeface="MS PGothic" pitchFamily="34" charset="-128"/>
              </a:rPr>
              <a:t>Journal article, </a:t>
            </a:r>
            <a:br>
              <a:rPr lang="en-US">
                <a:latin typeface="Verdana" pitchFamily="34" charset="0"/>
                <a:ea typeface="MS PGothic" pitchFamily="34" charset="-128"/>
              </a:rPr>
            </a:br>
            <a:r>
              <a:rPr lang="en-US">
                <a:latin typeface="Verdana" pitchFamily="34" charset="0"/>
                <a:ea typeface="MS PGothic" pitchFamily="34" charset="-128"/>
              </a:rPr>
              <a:t>29 pages, 23 footnotes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ctrTitle"/>
          </p:nvPr>
        </p:nvSpPr>
        <p:spPr/>
        <p:txBody>
          <a:bodyPr/>
          <a:lstStyle/>
          <a:p>
            <a:pPr eaLnBrk="1" hangingPunct="1">
              <a:defRPr/>
            </a:pPr>
            <a:endParaRPr lang="en-US" smtClean="0"/>
          </a:p>
        </p:txBody>
      </p:sp>
      <p:sp>
        <p:nvSpPr>
          <p:cNvPr id="52227" name="Rectangle 3"/>
          <p:cNvSpPr>
            <a:spLocks noGrp="1" noChangeArrowheads="1"/>
          </p:cNvSpPr>
          <p:nvPr>
            <p:ph type="subTitle" idx="1"/>
          </p:nvPr>
        </p:nvSpPr>
        <p:spPr>
          <a:xfrm>
            <a:off x="2362200" y="6049963"/>
            <a:ext cx="6705600" cy="685800"/>
          </a:xfrm>
        </p:spPr>
        <p:txBody>
          <a:bodyPr/>
          <a:lstStyle/>
          <a:p>
            <a:pPr eaLnBrk="1" hangingPunct="1"/>
            <a:endParaRPr lang="en-US" smtClean="0"/>
          </a:p>
        </p:txBody>
      </p:sp>
      <p:pic>
        <p:nvPicPr>
          <p:cNvPr id="52228" name="Picture 4"/>
          <p:cNvPicPr>
            <a:picLocks noChangeAspect="1" noChangeArrowheads="1"/>
          </p:cNvPicPr>
          <p:nvPr/>
        </p:nvPicPr>
        <p:blipFill>
          <a:blip r:embed="rId2" cstate="print"/>
          <a:srcRect/>
          <a:stretch>
            <a:fillRect/>
          </a:stretch>
        </p:blipFill>
        <p:spPr bwMode="auto">
          <a:xfrm>
            <a:off x="-457200" y="-723900"/>
            <a:ext cx="10439400" cy="7829550"/>
          </a:xfrm>
          <a:prstGeom prst="rect">
            <a:avLst/>
          </a:prstGeom>
          <a:noFill/>
          <a:ln w="9525">
            <a:noFill/>
            <a:miter lim="800000"/>
            <a:headEnd/>
            <a:tailEnd/>
          </a:ln>
        </p:spPr>
      </p:pic>
      <p:sp>
        <p:nvSpPr>
          <p:cNvPr id="52229" name="Rectangle 5"/>
          <p:cNvSpPr>
            <a:spLocks noChangeArrowheads="1"/>
          </p:cNvSpPr>
          <p:nvPr/>
        </p:nvSpPr>
        <p:spPr bwMode="auto">
          <a:xfrm>
            <a:off x="762000" y="4038600"/>
            <a:ext cx="8915400" cy="2819400"/>
          </a:xfrm>
          <a:prstGeom prst="rect">
            <a:avLst/>
          </a:prstGeom>
          <a:solidFill>
            <a:srgbClr val="FFFFFF"/>
          </a:solidFill>
          <a:ln w="9525">
            <a:no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12775" y="228600"/>
            <a:ext cx="8153400" cy="990600"/>
          </a:xfrm>
        </p:spPr>
        <p:txBody>
          <a:bodyPr/>
          <a:lstStyle/>
          <a:p>
            <a:r>
              <a:rPr lang="en-US" dirty="0" smtClean="0"/>
              <a:t>The History Project at </a:t>
            </a:r>
            <a:r>
              <a:rPr lang="en-US" dirty="0" smtClean="0"/>
              <a:t>CSULB</a:t>
            </a:r>
            <a:endParaRPr lang="en-US" dirty="0" smtClean="0"/>
          </a:p>
        </p:txBody>
      </p:sp>
      <p:sp>
        <p:nvSpPr>
          <p:cNvPr id="12291" name="Content Placeholder 2"/>
          <p:cNvSpPr>
            <a:spLocks noGrp="1"/>
          </p:cNvSpPr>
          <p:nvPr>
            <p:ph sz="quarter" idx="1"/>
          </p:nvPr>
        </p:nvSpPr>
        <p:spPr>
          <a:xfrm>
            <a:off x="612775" y="1600200"/>
            <a:ext cx="8153400" cy="4495800"/>
          </a:xfrm>
        </p:spPr>
        <p:txBody>
          <a:bodyPr/>
          <a:lstStyle/>
          <a:p>
            <a:r>
              <a:rPr lang="en-US" smtClean="0"/>
              <a:t>Member of the California History-Social Science Project</a:t>
            </a:r>
          </a:p>
          <a:p>
            <a:r>
              <a:rPr lang="en-US" smtClean="0"/>
              <a:t>Part of the California Subject Matter Projects</a:t>
            </a:r>
          </a:p>
          <a:p>
            <a:r>
              <a:rPr lang="en-US" smtClean="0"/>
              <a:t>Provides Professional Development in History-Social Science for K-12 through collaboration with university faculty</a:t>
            </a:r>
          </a:p>
          <a:p>
            <a:endParaRPr lang="en-US"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ctrTitle"/>
          </p:nvPr>
        </p:nvSpPr>
        <p:spPr/>
        <p:txBody>
          <a:bodyPr/>
          <a:lstStyle/>
          <a:p>
            <a:pPr eaLnBrk="1" hangingPunct="1">
              <a:defRPr/>
            </a:pPr>
            <a:endParaRPr lang="en-US" smtClean="0"/>
          </a:p>
        </p:txBody>
      </p:sp>
      <p:sp>
        <p:nvSpPr>
          <p:cNvPr id="53251" name="Rectangle 3"/>
          <p:cNvSpPr>
            <a:spLocks noGrp="1" noChangeArrowheads="1"/>
          </p:cNvSpPr>
          <p:nvPr>
            <p:ph type="subTitle" idx="1"/>
          </p:nvPr>
        </p:nvSpPr>
        <p:spPr>
          <a:xfrm>
            <a:off x="2362200" y="6049963"/>
            <a:ext cx="6705600" cy="685800"/>
          </a:xfrm>
        </p:spPr>
        <p:txBody>
          <a:bodyPr/>
          <a:lstStyle/>
          <a:p>
            <a:pPr eaLnBrk="1" hangingPunct="1"/>
            <a:endParaRPr lang="en-US" smtClean="0"/>
          </a:p>
        </p:txBody>
      </p:sp>
      <p:pic>
        <p:nvPicPr>
          <p:cNvPr id="53252" name="Picture 4"/>
          <p:cNvPicPr>
            <a:picLocks noChangeAspect="1" noChangeArrowheads="1"/>
          </p:cNvPicPr>
          <p:nvPr/>
        </p:nvPicPr>
        <p:blipFill>
          <a:blip r:embed="rId2" cstate="print"/>
          <a:srcRect/>
          <a:stretch>
            <a:fillRect/>
          </a:stretch>
        </p:blipFill>
        <p:spPr bwMode="auto">
          <a:xfrm>
            <a:off x="-457200" y="-723900"/>
            <a:ext cx="10439400" cy="7829550"/>
          </a:xfrm>
          <a:prstGeom prst="rect">
            <a:avLst/>
          </a:prstGeom>
          <a:noFill/>
          <a:ln w="9525">
            <a:noFill/>
            <a:miter lim="800000"/>
            <a:headEnd/>
            <a:tailEnd/>
          </a:ln>
        </p:spPr>
      </p:pic>
      <p:sp>
        <p:nvSpPr>
          <p:cNvPr id="53253" name="Rectangle 5"/>
          <p:cNvSpPr>
            <a:spLocks noChangeArrowheads="1"/>
          </p:cNvSpPr>
          <p:nvPr/>
        </p:nvSpPr>
        <p:spPr bwMode="auto">
          <a:xfrm>
            <a:off x="762000" y="5638800"/>
            <a:ext cx="8915400" cy="1219200"/>
          </a:xfrm>
          <a:prstGeom prst="rect">
            <a:avLst/>
          </a:prstGeom>
          <a:solidFill>
            <a:srgbClr val="FFFFFF"/>
          </a:solidFill>
          <a:ln w="9525">
            <a:no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612775" y="228600"/>
            <a:ext cx="8153400" cy="990600"/>
          </a:xfrm>
        </p:spPr>
        <p:txBody>
          <a:bodyPr/>
          <a:lstStyle/>
          <a:p>
            <a:pPr eaLnBrk="1" hangingPunct="1"/>
            <a:endParaRPr lang="en-US" smtClean="0"/>
          </a:p>
        </p:txBody>
      </p:sp>
      <p:sp>
        <p:nvSpPr>
          <p:cNvPr id="54275" name="Rectangle 3"/>
          <p:cNvSpPr>
            <a:spLocks noGrp="1" noChangeArrowheads="1"/>
          </p:cNvSpPr>
          <p:nvPr>
            <p:ph type="body" idx="1"/>
          </p:nvPr>
        </p:nvSpPr>
        <p:spPr>
          <a:xfrm>
            <a:off x="612775" y="1600200"/>
            <a:ext cx="8153400" cy="4495800"/>
          </a:xfrm>
        </p:spPr>
        <p:txBody>
          <a:bodyPr/>
          <a:lstStyle/>
          <a:p>
            <a:pPr eaLnBrk="1" hangingPunct="1">
              <a:buFont typeface="Wingdings" pitchFamily="2" charset="2"/>
              <a:buNone/>
            </a:pPr>
            <a:endParaRPr lang="en-US" smtClean="0"/>
          </a:p>
        </p:txBody>
      </p:sp>
      <p:pic>
        <p:nvPicPr>
          <p:cNvPr id="54276" name="Picture 4" descr="Scan10037"/>
          <p:cNvPicPr>
            <a:picLocks noChangeAspect="1" noChangeArrowheads="1"/>
          </p:cNvPicPr>
          <p:nvPr/>
        </p:nvPicPr>
        <p:blipFill>
          <a:blip r:embed="rId2" cstate="print"/>
          <a:srcRect l="11760" r="11760"/>
          <a:stretch>
            <a:fillRect/>
          </a:stretch>
        </p:blipFill>
        <p:spPr bwMode="auto">
          <a:xfrm>
            <a:off x="2057400" y="-1219200"/>
            <a:ext cx="5000625" cy="8456613"/>
          </a:xfrm>
          <a:prstGeom prst="rect">
            <a:avLst/>
          </a:prstGeom>
          <a:noFill/>
          <a:ln w="9525">
            <a:noFill/>
            <a:miter lim="800000"/>
            <a:headEnd/>
            <a:tailEnd/>
          </a:ln>
        </p:spPr>
      </p:pic>
      <p:sp>
        <p:nvSpPr>
          <p:cNvPr id="54277" name="Text Box 5"/>
          <p:cNvSpPr txBox="1">
            <a:spLocks noChangeArrowheads="1"/>
          </p:cNvSpPr>
          <p:nvPr/>
        </p:nvSpPr>
        <p:spPr bwMode="auto">
          <a:xfrm>
            <a:off x="7315200" y="5715000"/>
            <a:ext cx="1828800" cy="1190625"/>
          </a:xfrm>
          <a:prstGeom prst="rect">
            <a:avLst/>
          </a:prstGeom>
          <a:solidFill>
            <a:schemeClr val="accent1"/>
          </a:solidFill>
          <a:ln w="9525">
            <a:noFill/>
            <a:miter lim="800000"/>
            <a:headEnd/>
            <a:tailEnd/>
          </a:ln>
        </p:spPr>
        <p:txBody>
          <a:bodyPr>
            <a:spAutoFit/>
          </a:bodyPr>
          <a:lstStyle/>
          <a:p>
            <a:pPr eaLnBrk="0" hangingPunct="0">
              <a:spcBef>
                <a:spcPct val="50000"/>
              </a:spcBef>
            </a:pPr>
            <a:r>
              <a:rPr lang="en-US">
                <a:latin typeface="Verdana" pitchFamily="34" charset="0"/>
                <a:ea typeface="MS PGothic" pitchFamily="34" charset="-128"/>
              </a:rPr>
              <a:t>History book</a:t>
            </a:r>
            <a:br>
              <a:rPr lang="en-US">
                <a:latin typeface="Verdana" pitchFamily="34" charset="0"/>
                <a:ea typeface="MS PGothic" pitchFamily="34" charset="-128"/>
              </a:rPr>
            </a:br>
            <a:r>
              <a:rPr lang="en-US">
                <a:latin typeface="Verdana" pitchFamily="34" charset="0"/>
                <a:ea typeface="MS PGothic" pitchFamily="34" charset="-128"/>
              </a:rPr>
              <a:t>373 pages, 96 pages of footnotes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12775" y="228600"/>
            <a:ext cx="8153400" cy="990600"/>
          </a:xfrm>
        </p:spPr>
        <p:txBody>
          <a:bodyPr/>
          <a:lstStyle/>
          <a:p>
            <a:pPr eaLnBrk="1" hangingPunct="1"/>
            <a:endParaRPr lang="en-US" smtClean="0"/>
          </a:p>
        </p:txBody>
      </p:sp>
      <p:sp>
        <p:nvSpPr>
          <p:cNvPr id="55299" name="Rectangle 3"/>
          <p:cNvSpPr>
            <a:spLocks noGrp="1" noChangeArrowheads="1"/>
          </p:cNvSpPr>
          <p:nvPr>
            <p:ph type="body" idx="1"/>
          </p:nvPr>
        </p:nvSpPr>
        <p:spPr>
          <a:xfrm>
            <a:off x="612775" y="1600200"/>
            <a:ext cx="8153400" cy="4495800"/>
          </a:xfrm>
        </p:spPr>
        <p:txBody>
          <a:bodyPr/>
          <a:lstStyle/>
          <a:p>
            <a:pPr eaLnBrk="1" hangingPunct="1">
              <a:buFont typeface="Wingdings" pitchFamily="2" charset="2"/>
              <a:buNone/>
            </a:pPr>
            <a:endParaRPr lang="en-US" smtClean="0"/>
          </a:p>
        </p:txBody>
      </p:sp>
      <p:pic>
        <p:nvPicPr>
          <p:cNvPr id="55300" name="Picture 4" descr="Scan10038"/>
          <p:cNvPicPr>
            <a:picLocks noChangeAspect="1" noChangeArrowheads="1"/>
          </p:cNvPicPr>
          <p:nvPr/>
        </p:nvPicPr>
        <p:blipFill>
          <a:blip r:embed="rId2" cstate="print"/>
          <a:srcRect l="23520" r="5881"/>
          <a:stretch>
            <a:fillRect/>
          </a:stretch>
        </p:blipFill>
        <p:spPr bwMode="auto">
          <a:xfrm>
            <a:off x="2209800" y="-1371600"/>
            <a:ext cx="4783138" cy="8759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12775" y="228600"/>
            <a:ext cx="8153400" cy="990600"/>
          </a:xfrm>
        </p:spPr>
        <p:txBody>
          <a:bodyPr/>
          <a:lstStyle/>
          <a:p>
            <a:r>
              <a:rPr lang="en-US" smtClean="0"/>
              <a:t>Stations</a:t>
            </a:r>
          </a:p>
        </p:txBody>
      </p:sp>
      <p:sp>
        <p:nvSpPr>
          <p:cNvPr id="56323" name="Rectangle 3"/>
          <p:cNvSpPr>
            <a:spLocks noGrp="1" noChangeArrowheads="1"/>
          </p:cNvSpPr>
          <p:nvPr>
            <p:ph type="body" idx="1"/>
          </p:nvPr>
        </p:nvSpPr>
        <p:spPr>
          <a:xfrm>
            <a:off x="612775" y="1600200"/>
            <a:ext cx="8153400" cy="4495800"/>
          </a:xfrm>
        </p:spPr>
        <p:txBody>
          <a:bodyPr/>
          <a:lstStyle/>
          <a:p>
            <a:r>
              <a:rPr lang="en-US" dirty="0" smtClean="0"/>
              <a:t>Around the room we have 6 stations containing </a:t>
            </a:r>
            <a:r>
              <a:rPr lang="en-US" dirty="0" smtClean="0"/>
              <a:t>primary sources </a:t>
            </a:r>
            <a:r>
              <a:rPr lang="en-US" dirty="0" smtClean="0"/>
              <a:t>from different time periods.</a:t>
            </a:r>
          </a:p>
          <a:p>
            <a:r>
              <a:rPr lang="en-US" dirty="0" smtClean="0"/>
              <a:t>Your task is to determine </a:t>
            </a:r>
            <a:r>
              <a:rPr lang="en-US" dirty="0" smtClean="0"/>
              <a:t>what these sources tell you about the era they are from.</a:t>
            </a:r>
            <a:endParaRPr lang="en-US"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Stations</a:t>
            </a:r>
            <a:endParaRPr lang="en-US" dirty="0"/>
          </a:p>
        </p:txBody>
      </p:sp>
      <p:sp>
        <p:nvSpPr>
          <p:cNvPr id="3" name="Content Placeholder 2"/>
          <p:cNvSpPr>
            <a:spLocks noGrp="1"/>
          </p:cNvSpPr>
          <p:nvPr>
            <p:ph sz="quarter" idx="1"/>
          </p:nvPr>
        </p:nvSpPr>
        <p:spPr/>
        <p:txBody>
          <a:bodyPr/>
          <a:lstStyle/>
          <a:p>
            <a:r>
              <a:rPr lang="en-US" dirty="0" smtClean="0"/>
              <a:t>What does the document tell you about the era it is from?</a:t>
            </a:r>
          </a:p>
          <a:p>
            <a:r>
              <a:rPr lang="en-US" dirty="0" smtClean="0"/>
              <a:t>What are the biases, limitations, or weaknesses of the document?</a:t>
            </a:r>
          </a:p>
          <a:p>
            <a:r>
              <a:rPr lang="en-US" dirty="0" smtClean="0"/>
              <a:t>What questions does the document raise for you?</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p:cNvSpPr>
          <p:nvPr>
            <p:ph type="title" idx="4294967295"/>
          </p:nvPr>
        </p:nvSpPr>
        <p:spPr>
          <a:xfrm>
            <a:off x="762000" y="1676400"/>
            <a:ext cx="8153400" cy="990600"/>
          </a:xfrm>
        </p:spPr>
        <p:txBody>
          <a:bodyPr/>
          <a:lstStyle/>
          <a:p>
            <a:pPr algn="ctr"/>
            <a:r>
              <a:rPr lang="en-US" sz="5400" dirty="0" smtClean="0"/>
              <a:t>Analyzing primary sources</a:t>
            </a:r>
            <a:endParaRPr lang="en-US" sz="5400"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Content Placeholder 1"/>
          <p:cNvSpPr>
            <a:spLocks noGrp="1"/>
          </p:cNvSpPr>
          <p:nvPr>
            <p:ph/>
          </p:nvPr>
        </p:nvSpPr>
        <p:spPr/>
        <p:txBody>
          <a:bodyPr/>
          <a:lstStyle/>
          <a:p>
            <a:endParaRPr lang="en-US" smtClean="0"/>
          </a:p>
        </p:txBody>
      </p:sp>
      <p:pic>
        <p:nvPicPr>
          <p:cNvPr id="63491" name="Picture 2"/>
          <p:cNvPicPr>
            <a:picLocks noChangeAspect="1" noChangeArrowheads="1"/>
          </p:cNvPicPr>
          <p:nvPr/>
        </p:nvPicPr>
        <p:blipFill>
          <a:blip r:embed="rId2" cstate="print"/>
          <a:srcRect l="33000" t="13333" r="10001" b="9332"/>
          <a:stretch>
            <a:fillRect/>
          </a:stretch>
        </p:blipFill>
        <p:spPr bwMode="auto">
          <a:xfrm>
            <a:off x="381000" y="385763"/>
            <a:ext cx="8382000" cy="6396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514" name="Object 2"/>
          <p:cNvGraphicFramePr>
            <a:graphicFrameLocks noChangeAspect="1"/>
          </p:cNvGraphicFramePr>
          <p:nvPr/>
        </p:nvGraphicFramePr>
        <p:xfrm>
          <a:off x="457200" y="381000"/>
          <a:ext cx="8382000" cy="6477000"/>
        </p:xfrm>
        <a:graphic>
          <a:graphicData uri="http://schemas.openxmlformats.org/presentationml/2006/ole">
            <p:oleObj spid="_x0000_s64514" name="Acrobat Document" r:id="rId3" imgW="7543800" imgH="5829300" progId="AcroExch.Document.7">
              <p:embed/>
            </p:oleObj>
          </a:graphicData>
        </a:graphic>
      </p:graphicFrame>
      <p:sp>
        <p:nvSpPr>
          <p:cNvPr id="64515" name="Title 2"/>
          <p:cNvSpPr>
            <a:spLocks noGrp="1"/>
          </p:cNvSpPr>
          <p:nvPr>
            <p:ph type="title"/>
          </p:nvPr>
        </p:nvSpPr>
        <p:spPr>
          <a:xfrm>
            <a:off x="612775" y="228600"/>
            <a:ext cx="8153400" cy="990600"/>
          </a:xfrm>
        </p:spPr>
        <p:txBody>
          <a:bodyPr/>
          <a:lstStyle/>
          <a:p>
            <a:endParaRPr lang="en-US"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6" descr="3b42624r"/>
          <p:cNvPicPr>
            <a:picLocks noChangeAspect="1" noChangeArrowheads="1"/>
          </p:cNvPicPr>
          <p:nvPr/>
        </p:nvPicPr>
        <p:blipFill>
          <a:blip r:embed="rId2" cstate="print"/>
          <a:srcRect/>
          <a:stretch>
            <a:fillRect/>
          </a:stretch>
        </p:blipFill>
        <p:spPr bwMode="auto">
          <a:xfrm>
            <a:off x="-349966" y="0"/>
            <a:ext cx="10179765" cy="6649504"/>
          </a:xfrm>
          <a:prstGeom prst="rect">
            <a:avLst/>
          </a:prstGeom>
          <a:noFill/>
          <a:ln w="9525">
            <a:noFill/>
            <a:miter lim="800000"/>
            <a:headEnd/>
            <a:tailEnd/>
          </a:ln>
        </p:spPr>
      </p:pic>
      <p:sp>
        <p:nvSpPr>
          <p:cNvPr id="65539" name="Rectangle 7"/>
          <p:cNvSpPr>
            <a:spLocks noGrp="1" noChangeArrowheads="1"/>
          </p:cNvSpPr>
          <p:nvPr>
            <p:ph type="title"/>
          </p:nvPr>
        </p:nvSpPr>
        <p:spPr>
          <a:xfrm>
            <a:off x="457200" y="6099175"/>
            <a:ext cx="8001000" cy="758825"/>
          </a:xfrm>
        </p:spPr>
        <p:txBody>
          <a:bodyPr/>
          <a:lstStyle/>
          <a:p>
            <a:pPr>
              <a:spcBef>
                <a:spcPts val="0"/>
              </a:spcBef>
              <a:spcAft>
                <a:spcPts val="0"/>
              </a:spcAft>
            </a:pPr>
            <a:r>
              <a:rPr lang="en-US" sz="1600" dirty="0" smtClean="0"/>
              <a:t>Title: The massacre of the Chinese at Rock Springs, Wyoming </a:t>
            </a:r>
            <a:r>
              <a:rPr lang="en-US" sz="1600" dirty="0" smtClean="0"/>
              <a:t> </a:t>
            </a:r>
            <a:r>
              <a:rPr lang="en-US" sz="1600" dirty="0" smtClean="0"/>
              <a:t/>
            </a:r>
            <a:br>
              <a:rPr lang="en-US" sz="1600" dirty="0" smtClean="0"/>
            </a:br>
            <a:r>
              <a:rPr lang="en-US" sz="1600" dirty="0" smtClean="0"/>
              <a:t>drawn by T. de </a:t>
            </a:r>
            <a:r>
              <a:rPr lang="en-US" sz="1600" dirty="0" err="1" smtClean="0"/>
              <a:t>Thulstrup</a:t>
            </a:r>
            <a:r>
              <a:rPr lang="en-US" sz="1600" dirty="0" smtClean="0"/>
              <a:t> from photographs by Lieutenant C.A. Booth, Seventh United States Infantry. </a:t>
            </a:r>
            <a:r>
              <a:rPr lang="en-US" sz="1600" dirty="0" smtClean="0"/>
              <a:t>(1885)</a:t>
            </a:r>
            <a:br>
              <a:rPr lang="en-US" sz="1600" dirty="0" smtClean="0"/>
            </a:br>
            <a:r>
              <a:rPr lang="en-US" sz="1100" dirty="0" smtClean="0"/>
              <a:t>http</a:t>
            </a:r>
            <a:r>
              <a:rPr lang="en-US" sz="1100" dirty="0" smtClean="0"/>
              <a:t>://www.loc.gov/pictures/resource/cph.3b42624</a:t>
            </a:r>
            <a:endParaRPr lang="en-US" sz="4000"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612775" y="228600"/>
            <a:ext cx="8153400" cy="990600"/>
          </a:xfrm>
        </p:spPr>
        <p:txBody>
          <a:bodyPr/>
          <a:lstStyle/>
          <a:p>
            <a:r>
              <a:rPr lang="en-US" smtClean="0"/>
              <a:t>Practice</a:t>
            </a:r>
          </a:p>
        </p:txBody>
      </p:sp>
      <p:sp>
        <p:nvSpPr>
          <p:cNvPr id="66563" name="Rectangle 3"/>
          <p:cNvSpPr>
            <a:spLocks noGrp="1" noChangeArrowheads="1"/>
          </p:cNvSpPr>
          <p:nvPr>
            <p:ph type="body" idx="1"/>
          </p:nvPr>
        </p:nvSpPr>
        <p:spPr>
          <a:xfrm>
            <a:off x="612775" y="1600200"/>
            <a:ext cx="8153400" cy="4495800"/>
          </a:xfrm>
        </p:spPr>
        <p:txBody>
          <a:bodyPr/>
          <a:lstStyle/>
          <a:p>
            <a:pPr>
              <a:buNone/>
            </a:pPr>
            <a:r>
              <a:rPr lang="en-US" dirty="0" smtClean="0"/>
              <a:t>	In </a:t>
            </a:r>
            <a:r>
              <a:rPr lang="en-US" dirty="0" smtClean="0"/>
              <a:t>grade-alike </a:t>
            </a:r>
            <a:r>
              <a:rPr lang="en-US" dirty="0" smtClean="0"/>
              <a:t>groups, interpret the following images using </a:t>
            </a:r>
            <a:r>
              <a:rPr lang="en-US" dirty="0" smtClean="0"/>
              <a:t>the </a:t>
            </a:r>
            <a:r>
              <a:rPr lang="en-US" dirty="0" smtClean="0"/>
              <a:t>Analyzing Photographs </a:t>
            </a:r>
            <a:r>
              <a:rPr lang="en-US" dirty="0" smtClean="0"/>
              <a:t>&amp; Prints </a:t>
            </a:r>
            <a:r>
              <a:rPr lang="en-US" dirty="0" smtClean="0"/>
              <a:t>handout</a:t>
            </a: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2775" y="228600"/>
            <a:ext cx="8153400" cy="990600"/>
          </a:xfrm>
        </p:spPr>
        <p:txBody>
          <a:bodyPr/>
          <a:lstStyle/>
          <a:p>
            <a:r>
              <a:rPr lang="en-US" dirty="0" smtClean="0"/>
              <a:t>Library of Congress</a:t>
            </a:r>
          </a:p>
        </p:txBody>
      </p:sp>
      <p:sp>
        <p:nvSpPr>
          <p:cNvPr id="13315" name="Content Placeholder 2"/>
          <p:cNvSpPr>
            <a:spLocks noGrp="1"/>
          </p:cNvSpPr>
          <p:nvPr>
            <p:ph sz="quarter" idx="1"/>
          </p:nvPr>
        </p:nvSpPr>
        <p:spPr>
          <a:xfrm>
            <a:off x="612775" y="1600200"/>
            <a:ext cx="8153400" cy="4495800"/>
          </a:xfrm>
        </p:spPr>
        <p:txBody>
          <a:bodyPr/>
          <a:lstStyle/>
          <a:p>
            <a:r>
              <a:rPr lang="en-US" smtClean="0"/>
              <a:t>Nearly 850 miles of bookshelves</a:t>
            </a:r>
          </a:p>
          <a:p>
            <a:r>
              <a:rPr lang="en-US" smtClean="0"/>
              <a:t>Receives some 22,000 items each day &amp; adds approximately 10,000 items to the collections daily</a:t>
            </a:r>
          </a:p>
          <a:p>
            <a:r>
              <a:rPr lang="en-US" smtClean="0"/>
              <a:t>33 million cataloged books and other print materials in 470 languages</a:t>
            </a:r>
          </a:p>
          <a:p>
            <a:r>
              <a:rPr lang="en-US" smtClean="0"/>
              <a:t>64.5 million manuscripts</a:t>
            </a:r>
          </a:p>
          <a:p>
            <a:endParaRPr lang="en-US"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endParaRPr lang="en-US" smtClean="0"/>
          </a:p>
        </p:txBody>
      </p:sp>
      <p:sp>
        <p:nvSpPr>
          <p:cNvPr id="67587" name="Content Placeholder 2"/>
          <p:cNvSpPr>
            <a:spLocks noGrp="1"/>
          </p:cNvSpPr>
          <p:nvPr>
            <p:ph sz="half" idx="1"/>
          </p:nvPr>
        </p:nvSpPr>
        <p:spPr>
          <a:xfrm>
            <a:off x="-34925" y="6200775"/>
            <a:ext cx="9296400" cy="639763"/>
          </a:xfrm>
        </p:spPr>
        <p:txBody>
          <a:bodyPr/>
          <a:lstStyle/>
          <a:p>
            <a:pPr algn="ctr">
              <a:buFont typeface="Wingdings" pitchFamily="2" charset="2"/>
              <a:buNone/>
            </a:pPr>
            <a:r>
              <a:rPr lang="en-US" smtClean="0"/>
              <a:t>Mulberry Street, New York City, Ca. 1900</a:t>
            </a:r>
          </a:p>
        </p:txBody>
      </p:sp>
      <p:sp>
        <p:nvSpPr>
          <p:cNvPr id="67588" name="Content Placeholder 3"/>
          <p:cNvSpPr>
            <a:spLocks noGrp="1"/>
          </p:cNvSpPr>
          <p:nvPr>
            <p:ph sz="half" idx="2"/>
          </p:nvPr>
        </p:nvSpPr>
        <p:spPr>
          <a:xfrm>
            <a:off x="4845050" y="1589088"/>
            <a:ext cx="3886200" cy="4572000"/>
          </a:xfrm>
        </p:spPr>
        <p:txBody>
          <a:bodyPr/>
          <a:lstStyle/>
          <a:p>
            <a:endParaRPr lang="en-US" smtClean="0"/>
          </a:p>
        </p:txBody>
      </p:sp>
      <p:pic>
        <p:nvPicPr>
          <p:cNvPr id="67589" name="Picture 2"/>
          <p:cNvPicPr>
            <a:picLocks noChangeAspect="1" noChangeArrowheads="1"/>
          </p:cNvPicPr>
          <p:nvPr/>
        </p:nvPicPr>
        <p:blipFill>
          <a:blip r:embed="rId2" cstate="print"/>
          <a:srcRect l="11501" t="31111" r="65500" b="36890"/>
          <a:stretch>
            <a:fillRect/>
          </a:stretch>
        </p:blipFill>
        <p:spPr bwMode="auto">
          <a:xfrm>
            <a:off x="609600" y="0"/>
            <a:ext cx="8001000" cy="626110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endParaRPr lang="en-US" smtClean="0"/>
          </a:p>
        </p:txBody>
      </p:sp>
      <p:sp>
        <p:nvSpPr>
          <p:cNvPr id="68611" name="Content Placeholder 2"/>
          <p:cNvSpPr>
            <a:spLocks noGrp="1"/>
          </p:cNvSpPr>
          <p:nvPr>
            <p:ph sz="half" idx="1"/>
          </p:nvPr>
        </p:nvSpPr>
        <p:spPr>
          <a:xfrm>
            <a:off x="2019300" y="6089650"/>
            <a:ext cx="7353300" cy="463550"/>
          </a:xfrm>
        </p:spPr>
        <p:txBody>
          <a:bodyPr/>
          <a:lstStyle/>
          <a:p>
            <a:pPr>
              <a:buFont typeface="Wingdings" pitchFamily="2" charset="2"/>
              <a:buNone/>
            </a:pPr>
            <a:r>
              <a:rPr lang="en-US" sz="2000" smtClean="0"/>
              <a:t>The last moments of John Brown, ca. 1885</a:t>
            </a:r>
          </a:p>
        </p:txBody>
      </p:sp>
      <p:sp>
        <p:nvSpPr>
          <p:cNvPr id="68612" name="Content Placeholder 3"/>
          <p:cNvSpPr>
            <a:spLocks noGrp="1"/>
          </p:cNvSpPr>
          <p:nvPr>
            <p:ph sz="half" idx="2"/>
          </p:nvPr>
        </p:nvSpPr>
        <p:spPr>
          <a:xfrm>
            <a:off x="4845050" y="1589088"/>
            <a:ext cx="3886200" cy="4572000"/>
          </a:xfrm>
        </p:spPr>
        <p:txBody>
          <a:bodyPr/>
          <a:lstStyle/>
          <a:p>
            <a:endParaRPr lang="en-US" smtClean="0"/>
          </a:p>
        </p:txBody>
      </p:sp>
      <p:pic>
        <p:nvPicPr>
          <p:cNvPr id="68613" name="Picture 2"/>
          <p:cNvPicPr>
            <a:picLocks noChangeAspect="1" noChangeArrowheads="1"/>
          </p:cNvPicPr>
          <p:nvPr/>
        </p:nvPicPr>
        <p:blipFill>
          <a:blip r:embed="rId2" cstate="print"/>
          <a:srcRect l="36794" t="30446" r="38114" b="13605"/>
          <a:stretch>
            <a:fillRect/>
          </a:stretch>
        </p:blipFill>
        <p:spPr bwMode="auto">
          <a:xfrm>
            <a:off x="1981200" y="381000"/>
            <a:ext cx="4495800" cy="5638800"/>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58850"/>
            <a:ext cx="7772400" cy="2625725"/>
          </a:xfrm>
        </p:spPr>
        <p:txBody>
          <a:bodyPr>
            <a:normAutofit/>
          </a:bodyPr>
          <a:lstStyle/>
          <a:p>
            <a:pPr eaLnBrk="1" hangingPunct="1">
              <a:defRPr/>
            </a:pPr>
            <a:r>
              <a:rPr lang="en-US" b="1" smtClean="0"/>
              <a:t>Dust Bowl: Migration to California</a:t>
            </a:r>
            <a:br>
              <a:rPr lang="en-US" b="1" smtClean="0"/>
            </a:br>
            <a:r>
              <a:rPr lang="en-US" sz="3100" b="1" smtClean="0"/>
              <a:t>Using the Resources of the Library of Congress for Inquiry Based Lessons </a:t>
            </a:r>
            <a:endParaRPr lang="en-US" sz="3100" smtClean="0"/>
          </a:p>
        </p:txBody>
      </p:sp>
      <p:sp>
        <p:nvSpPr>
          <p:cNvPr id="65539" name="Subtitle 2"/>
          <p:cNvSpPr>
            <a:spLocks noGrp="1"/>
          </p:cNvSpPr>
          <p:nvPr>
            <p:ph type="subTitle" idx="1"/>
          </p:nvPr>
        </p:nvSpPr>
        <p:spPr>
          <a:xfrm>
            <a:off x="1981200" y="4724400"/>
            <a:ext cx="6705600" cy="685800"/>
          </a:xfrm>
        </p:spPr>
        <p:txBody>
          <a:bodyPr>
            <a:normAutofit fontScale="62500" lnSpcReduction="20000"/>
          </a:bodyPr>
          <a:lstStyle/>
          <a:p>
            <a:pPr eaLnBrk="1" hangingPunct="1">
              <a:lnSpc>
                <a:spcPct val="90000"/>
              </a:lnSpc>
              <a:defRPr/>
            </a:pPr>
            <a:r>
              <a:rPr lang="en-US" sz="2000" b="1" dirty="0" smtClean="0">
                <a:solidFill>
                  <a:srgbClr val="898989"/>
                </a:solidFill>
              </a:rPr>
              <a:t>Lisa Hutton </a:t>
            </a:r>
            <a:endParaRPr lang="en-US" sz="2000" dirty="0" smtClean="0">
              <a:solidFill>
                <a:srgbClr val="898989"/>
              </a:solidFill>
            </a:endParaRPr>
          </a:p>
          <a:p>
            <a:pPr eaLnBrk="1" hangingPunct="1">
              <a:lnSpc>
                <a:spcPct val="90000"/>
              </a:lnSpc>
              <a:defRPr/>
            </a:pPr>
            <a:r>
              <a:rPr lang="en-US" sz="2000" b="1" dirty="0" smtClean="0">
                <a:solidFill>
                  <a:srgbClr val="898989"/>
                </a:solidFill>
              </a:rPr>
              <a:t>The History Project, CSU </a:t>
            </a:r>
            <a:r>
              <a:rPr lang="en-US" sz="2000" b="1" dirty="0" smtClean="0">
                <a:solidFill>
                  <a:srgbClr val="898989"/>
                </a:solidFill>
              </a:rPr>
              <a:t>Dominguez </a:t>
            </a:r>
            <a:r>
              <a:rPr lang="en-US" sz="2000" b="1" dirty="0" smtClean="0">
                <a:solidFill>
                  <a:srgbClr val="898989"/>
                </a:solidFill>
              </a:rPr>
              <a:t>Hills</a:t>
            </a:r>
          </a:p>
          <a:p>
            <a:pPr eaLnBrk="1" hangingPunct="1">
              <a:lnSpc>
                <a:spcPct val="90000"/>
              </a:lnSpc>
              <a:defRPr/>
            </a:pPr>
            <a:r>
              <a:rPr lang="en-US" sz="2000" b="1" dirty="0" smtClean="0">
                <a:solidFill>
                  <a:srgbClr val="898989"/>
                </a:solidFill>
              </a:rPr>
              <a:t>Lhutton@csudh.edu</a:t>
            </a:r>
            <a:endParaRPr lang="en-US" sz="2000" dirty="0" smtClean="0">
              <a:solidFill>
                <a:srgbClr val="898989"/>
              </a:solidFill>
            </a:endParaRPr>
          </a:p>
          <a:p>
            <a:pPr eaLnBrk="1" hangingPunct="1">
              <a:lnSpc>
                <a:spcPct val="90000"/>
              </a:lnSpc>
              <a:defRPr/>
            </a:pPr>
            <a:endParaRPr lang="en-US" sz="2400" dirty="0" smtClean="0">
              <a:solidFill>
                <a:srgbClr val="898989"/>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4"/>
          <p:cNvSpPr>
            <a:spLocks noGrp="1"/>
          </p:cNvSpPr>
          <p:nvPr>
            <p:ph type="title"/>
          </p:nvPr>
        </p:nvSpPr>
        <p:spPr/>
        <p:txBody>
          <a:bodyPr/>
          <a:lstStyle/>
          <a:p>
            <a:pPr eaLnBrk="1" hangingPunct="1"/>
            <a:endParaRPr lang="en-US" smtClean="0"/>
          </a:p>
        </p:txBody>
      </p:sp>
      <p:sp>
        <p:nvSpPr>
          <p:cNvPr id="70659" name="Picture Placeholder 5"/>
          <p:cNvSpPr>
            <a:spLocks noGrp="1" noTextEdit="1"/>
          </p:cNvSpPr>
          <p:nvPr>
            <p:ph type="pic" idx="1"/>
          </p:nvPr>
        </p:nvSpPr>
        <p:spPr/>
      </p:sp>
      <p:sp>
        <p:nvSpPr>
          <p:cNvPr id="70660" name="Text Placeholder 6"/>
          <p:cNvSpPr>
            <a:spLocks noGrp="1"/>
          </p:cNvSpPr>
          <p:nvPr>
            <p:ph type="body" sz="half" idx="2"/>
          </p:nvPr>
        </p:nvSpPr>
        <p:spPr/>
        <p:txBody>
          <a:bodyPr/>
          <a:lstStyle/>
          <a:p>
            <a:pPr algn="ctr" eaLnBrk="1" hangingPunct="1"/>
            <a:r>
              <a:rPr lang="en-US" sz="3600" smtClean="0"/>
              <a:t>Dust Storm</a:t>
            </a:r>
          </a:p>
        </p:txBody>
      </p:sp>
      <p:pic>
        <p:nvPicPr>
          <p:cNvPr id="70661" name="Picture 7"/>
          <p:cNvPicPr>
            <a:picLocks noChangeAspect="1"/>
          </p:cNvPicPr>
          <p:nvPr/>
        </p:nvPicPr>
        <p:blipFill>
          <a:blip r:embed="rId2" cstate="print"/>
          <a:srcRect/>
          <a:stretch>
            <a:fillRect/>
          </a:stretch>
        </p:blipFill>
        <p:spPr bwMode="auto">
          <a:xfrm>
            <a:off x="1792288" y="612775"/>
            <a:ext cx="5486400" cy="4449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endParaRPr lang="en-US" smtClean="0"/>
          </a:p>
        </p:txBody>
      </p:sp>
      <p:sp>
        <p:nvSpPr>
          <p:cNvPr id="71683" name="Text Placeholder 3"/>
          <p:cNvSpPr>
            <a:spLocks noGrp="1"/>
          </p:cNvSpPr>
          <p:nvPr>
            <p:ph type="body" sz="half" idx="2"/>
          </p:nvPr>
        </p:nvSpPr>
        <p:spPr/>
        <p:txBody>
          <a:bodyPr/>
          <a:lstStyle/>
          <a:p>
            <a:endParaRPr lang="en-US" smtClean="0"/>
          </a:p>
        </p:txBody>
      </p:sp>
      <p:pic>
        <p:nvPicPr>
          <p:cNvPr id="71684" name="Picture 2" descr="The winds of the &quot;dust bowl&quot; have piled up large drifts of soil against this farmer's barn near Liberal, Kansas"/>
          <p:cNvPicPr>
            <a:picLocks noGrp="1" noChangeAspect="1" noChangeArrowheads="1"/>
          </p:cNvPicPr>
          <p:nvPr>
            <p:ph type="pic" idx="1"/>
          </p:nvPr>
        </p:nvPicPr>
        <p:blipFill>
          <a:blip r:embed="rId2" cstate="print"/>
          <a:srcRect t="3578" b="3578"/>
          <a:stretch>
            <a:fillRect/>
          </a:stretch>
        </p:blipFill>
        <p:spPr>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endParaRPr lang="en-US" smtClean="0"/>
          </a:p>
        </p:txBody>
      </p:sp>
      <p:sp>
        <p:nvSpPr>
          <p:cNvPr id="72707" name="Text Placeholder 3"/>
          <p:cNvSpPr>
            <a:spLocks noGrp="1"/>
          </p:cNvSpPr>
          <p:nvPr>
            <p:ph type="body" sz="half" idx="2"/>
          </p:nvPr>
        </p:nvSpPr>
        <p:spPr/>
        <p:txBody>
          <a:bodyPr/>
          <a:lstStyle/>
          <a:p>
            <a:endParaRPr lang="en-US" smtClean="0"/>
          </a:p>
        </p:txBody>
      </p:sp>
      <p:pic>
        <p:nvPicPr>
          <p:cNvPr id="72708" name="Picture 2" descr="Abandoned farm in the dust bowl area. Oklahoma"/>
          <p:cNvPicPr>
            <a:picLocks noGrp="1" noChangeAspect="1" noChangeArrowheads="1"/>
          </p:cNvPicPr>
          <p:nvPr>
            <p:ph type="pic" idx="1"/>
          </p:nvPr>
        </p:nvPicPr>
        <p:blipFill>
          <a:blip r:embed="rId2" cstate="print"/>
          <a:srcRect t="9911" b="9911"/>
          <a:stretch>
            <a:fillRect/>
          </a:stretch>
        </p:blipFill>
        <p:spPr>
          <a:noFill/>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3730" name="Object 2"/>
          <p:cNvGraphicFramePr>
            <a:graphicFrameLocks noChangeAspect="1"/>
          </p:cNvGraphicFramePr>
          <p:nvPr/>
        </p:nvGraphicFramePr>
        <p:xfrm>
          <a:off x="617538" y="806450"/>
          <a:ext cx="7929562" cy="5697538"/>
        </p:xfrm>
        <a:graphic>
          <a:graphicData uri="http://schemas.openxmlformats.org/presentationml/2006/ole">
            <p:oleObj spid="_x0000_s73730" name="Document" r:id="rId3" imgW="5625893" imgH="2527207" progId="Word.Document.12">
              <p:link updateAutomatic="1"/>
            </p:oleObj>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612775" y="228600"/>
            <a:ext cx="8153400" cy="990600"/>
          </a:xfrm>
        </p:spPr>
        <p:txBody>
          <a:bodyPr/>
          <a:lstStyle/>
          <a:p>
            <a:pPr eaLnBrk="1" hangingPunct="1"/>
            <a:endParaRPr lang="en-US" smtClean="0"/>
          </a:p>
        </p:txBody>
      </p:sp>
      <p:sp>
        <p:nvSpPr>
          <p:cNvPr id="74755" name="Content Placeholder 2"/>
          <p:cNvSpPr>
            <a:spLocks noGrp="1"/>
          </p:cNvSpPr>
          <p:nvPr>
            <p:ph idx="1"/>
          </p:nvPr>
        </p:nvSpPr>
        <p:spPr>
          <a:xfrm>
            <a:off x="457200" y="1524000"/>
            <a:ext cx="8229600" cy="4602163"/>
          </a:xfrm>
        </p:spPr>
        <p:txBody>
          <a:bodyPr/>
          <a:lstStyle/>
          <a:p>
            <a:pPr eaLnBrk="1" hangingPunct="1"/>
            <a:r>
              <a:rPr lang="en-US" b="1" smtClean="0"/>
              <a:t>Unit Investigative Question:</a:t>
            </a:r>
            <a:r>
              <a:rPr lang="en-US" smtClean="0"/>
              <a:t>  Why did nearly 300,000 people leave their homes in the Southern Great Plains area to move to California between 1935 and 1939?</a:t>
            </a:r>
          </a:p>
          <a:p>
            <a:pPr eaLnBrk="1" hangingPunct="1"/>
            <a:r>
              <a:rPr lang="en-US" b="1" smtClean="0"/>
              <a:t>Additional Question: </a:t>
            </a:r>
            <a:r>
              <a:rPr lang="en-US" smtClean="0"/>
              <a:t>What was life in California like for most of the migrants when they arrived?</a:t>
            </a:r>
          </a:p>
          <a:p>
            <a:pPr eaLnBrk="1" hangingPunct="1"/>
            <a:endParaRPr lang="en-US"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612775" y="228600"/>
            <a:ext cx="8153400" cy="990600"/>
          </a:xfrm>
        </p:spPr>
        <p:txBody>
          <a:bodyPr/>
          <a:lstStyle/>
          <a:p>
            <a:pPr eaLnBrk="1" hangingPunct="1"/>
            <a:endParaRPr lang="en-US" smtClean="0"/>
          </a:p>
        </p:txBody>
      </p:sp>
      <p:sp>
        <p:nvSpPr>
          <p:cNvPr id="75779" name="Content Placeholder 2"/>
          <p:cNvSpPr>
            <a:spLocks noGrp="1"/>
          </p:cNvSpPr>
          <p:nvPr>
            <p:ph idx="1"/>
          </p:nvPr>
        </p:nvSpPr>
        <p:spPr>
          <a:xfrm>
            <a:off x="612775" y="1600200"/>
            <a:ext cx="8153400" cy="4495800"/>
          </a:xfrm>
        </p:spPr>
        <p:txBody>
          <a:bodyPr/>
          <a:lstStyle/>
          <a:p>
            <a:pPr eaLnBrk="1" hangingPunct="1"/>
            <a:r>
              <a:rPr lang="en-US" smtClean="0"/>
              <a:t>What story do the three photographs tell? </a:t>
            </a:r>
          </a:p>
          <a:p>
            <a:pPr eaLnBrk="1" hangingPunct="1"/>
            <a:r>
              <a:rPr lang="en-US" smtClean="0"/>
              <a:t>Share the citations from the three photographs and find the dates on the timeline and the places on a U.S. map. Ask the students if this information helps them understand what the photographs are about. </a:t>
            </a:r>
          </a:p>
          <a:p>
            <a:pPr eaLnBrk="1" hangingPunct="1"/>
            <a:endParaRPr lang="en-US"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612775" y="228600"/>
            <a:ext cx="8153400" cy="990600"/>
          </a:xfrm>
        </p:spPr>
        <p:txBody>
          <a:bodyPr/>
          <a:lstStyle/>
          <a:p>
            <a:pPr eaLnBrk="1" hangingPunct="1"/>
            <a:r>
              <a:rPr lang="en-US" sz="3600" smtClean="0"/>
              <a:t>Reflection on Lesson Design</a:t>
            </a:r>
          </a:p>
        </p:txBody>
      </p:sp>
      <p:sp>
        <p:nvSpPr>
          <p:cNvPr id="76803" name="Content Placeholder 2"/>
          <p:cNvSpPr>
            <a:spLocks noGrp="1"/>
          </p:cNvSpPr>
          <p:nvPr>
            <p:ph idx="1"/>
          </p:nvPr>
        </p:nvSpPr>
        <p:spPr>
          <a:xfrm>
            <a:off x="457200" y="1417638"/>
            <a:ext cx="8229600" cy="5018087"/>
          </a:xfrm>
        </p:spPr>
        <p:txBody>
          <a:bodyPr/>
          <a:lstStyle/>
          <a:p>
            <a:pPr eaLnBrk="1" hangingPunct="1">
              <a:buFont typeface="Arial" charset="0"/>
              <a:buChar char="•"/>
            </a:pPr>
            <a:r>
              <a:rPr lang="en-US" dirty="0" smtClean="0"/>
              <a:t>The opening activity was open ended. The students looked at the photographs without anchoring the photograph in time and place.</a:t>
            </a:r>
          </a:p>
          <a:p>
            <a:pPr eaLnBrk="1" hangingPunct="1">
              <a:buFont typeface="Arial" charset="0"/>
              <a:buChar char="•"/>
            </a:pPr>
            <a:r>
              <a:rPr lang="en-US" dirty="0" smtClean="0"/>
              <a:t>Part 2 is directed by the investigative question as well as the graphic organizers.</a:t>
            </a:r>
          </a:p>
          <a:p>
            <a:pPr eaLnBrk="1" hangingPunct="1">
              <a:buFont typeface="Arial" charset="0"/>
              <a:buChar char="•"/>
            </a:pPr>
            <a:r>
              <a:rPr lang="en-US" dirty="0" smtClean="0"/>
              <a:t>As you design inquiry activities, think about how open ended versus directed the activities will be (this may be based on age, experience of students using sources, and your learning outcomes</a:t>
            </a:r>
            <a:r>
              <a:rPr lang="en-US" dirty="0" smtClean="0"/>
              <a:t>).</a:t>
            </a:r>
            <a:endParaRPr lang="en-US"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12775" y="228600"/>
            <a:ext cx="8153400" cy="990600"/>
          </a:xfrm>
        </p:spPr>
        <p:txBody>
          <a:bodyPr/>
          <a:lstStyle/>
          <a:p>
            <a:endParaRPr lang="en-US" smtClean="0"/>
          </a:p>
        </p:txBody>
      </p:sp>
      <p:sp>
        <p:nvSpPr>
          <p:cNvPr id="14339" name="Content Placeholder 2"/>
          <p:cNvSpPr>
            <a:spLocks noGrp="1"/>
          </p:cNvSpPr>
          <p:nvPr>
            <p:ph sz="quarter" idx="1"/>
          </p:nvPr>
        </p:nvSpPr>
        <p:spPr>
          <a:xfrm>
            <a:off x="612775" y="1600200"/>
            <a:ext cx="8153400" cy="4495800"/>
          </a:xfrm>
        </p:spPr>
        <p:txBody>
          <a:bodyPr/>
          <a:lstStyle/>
          <a:p>
            <a:r>
              <a:rPr lang="en-US" smtClean="0"/>
              <a:t>The largest rare book collection in North America</a:t>
            </a:r>
          </a:p>
          <a:p>
            <a:pPr lvl="1"/>
            <a:r>
              <a:rPr lang="en-US" smtClean="0"/>
              <a:t>rough draft of the Declaration of Independence</a:t>
            </a:r>
          </a:p>
          <a:p>
            <a:pPr lvl="1"/>
            <a:r>
              <a:rPr lang="en-US" smtClean="0"/>
              <a:t>one of four perfect vellum a Gutenberg Bible copies known to exist</a:t>
            </a:r>
          </a:p>
          <a:p>
            <a:pPr lvl="1"/>
            <a:r>
              <a:rPr lang="en-US" smtClean="0"/>
              <a:t>over 1 million US government publications</a:t>
            </a:r>
          </a:p>
          <a:p>
            <a:pPr lvl="1"/>
            <a:r>
              <a:rPr lang="en-US" smtClean="0"/>
              <a:t>1 million issues of world newspapers spanning the past three centuries</a:t>
            </a:r>
          </a:p>
          <a:p>
            <a:pPr lvl="1"/>
            <a:r>
              <a:rPr lang="en-US" smtClean="0"/>
              <a:t>33,000 bound newspaper volumes</a:t>
            </a:r>
          </a:p>
          <a:p>
            <a:pPr lvl="1"/>
            <a:r>
              <a:rPr lang="en-US" smtClean="0"/>
              <a:t>5.4 million maps </a:t>
            </a:r>
          </a:p>
          <a:p>
            <a:pPr lvl="1"/>
            <a:r>
              <a:rPr lang="en-US" smtClean="0"/>
              <a:t>6 million works of sheet music</a:t>
            </a:r>
          </a:p>
          <a:p>
            <a:endParaRPr lang="en-US"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a:xfrm>
            <a:off x="612775" y="228600"/>
            <a:ext cx="8153400" cy="990600"/>
          </a:xfrm>
        </p:spPr>
        <p:txBody>
          <a:bodyPr/>
          <a:lstStyle/>
          <a:p>
            <a:pPr eaLnBrk="1" hangingPunct="1"/>
            <a:endParaRPr lang="en-US" smtClean="0"/>
          </a:p>
        </p:txBody>
      </p:sp>
      <p:sp>
        <p:nvSpPr>
          <p:cNvPr id="77827" name="Content Placeholder 2"/>
          <p:cNvSpPr>
            <a:spLocks noGrp="1"/>
          </p:cNvSpPr>
          <p:nvPr>
            <p:ph idx="1"/>
          </p:nvPr>
        </p:nvSpPr>
        <p:spPr>
          <a:xfrm>
            <a:off x="457200" y="1524000"/>
            <a:ext cx="8229600" cy="4911725"/>
          </a:xfrm>
        </p:spPr>
        <p:txBody>
          <a:bodyPr/>
          <a:lstStyle/>
          <a:p>
            <a:pPr eaLnBrk="1" hangingPunct="1">
              <a:lnSpc>
                <a:spcPct val="90000"/>
              </a:lnSpc>
            </a:pPr>
            <a:r>
              <a:rPr lang="en-US" sz="2800" smtClean="0"/>
              <a:t>Why did nearly 300,000 people leave their homes in the Southern Great Plains area to move to California between 1935 and 1939?</a:t>
            </a:r>
          </a:p>
          <a:p>
            <a:pPr eaLnBrk="1" hangingPunct="1">
              <a:lnSpc>
                <a:spcPct val="90000"/>
              </a:lnSpc>
            </a:pPr>
            <a:r>
              <a:rPr lang="en-US" sz="2800" smtClean="0"/>
              <a:t>Tell the students that they are going to read some primary and secondary sources to learn about the push and pull factors involved in this large migration of people in the 1930s. </a:t>
            </a:r>
          </a:p>
          <a:p>
            <a:pPr eaLnBrk="1" hangingPunct="1">
              <a:lnSpc>
                <a:spcPct val="90000"/>
              </a:lnSpc>
            </a:pPr>
            <a:r>
              <a:rPr lang="en-US" sz="2800" smtClean="0"/>
              <a:t>Read and discuss </a:t>
            </a:r>
            <a:r>
              <a:rPr lang="en-US" sz="2800" u="sng" smtClean="0"/>
              <a:t>Source 1</a:t>
            </a:r>
            <a:r>
              <a:rPr lang="en-US" sz="2800" smtClean="0"/>
              <a:t> together. </a:t>
            </a:r>
          </a:p>
          <a:p>
            <a:pPr eaLnBrk="1" hangingPunct="1">
              <a:lnSpc>
                <a:spcPct val="90000"/>
              </a:lnSpc>
            </a:pPr>
            <a:endParaRPr lang="en-US" sz="200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612775" y="228600"/>
            <a:ext cx="8153400" cy="990600"/>
          </a:xfrm>
        </p:spPr>
        <p:txBody>
          <a:bodyPr/>
          <a:lstStyle/>
          <a:p>
            <a:pPr eaLnBrk="1" hangingPunct="1"/>
            <a:endParaRPr lang="en-US" smtClean="0"/>
          </a:p>
        </p:txBody>
      </p:sp>
      <p:sp>
        <p:nvSpPr>
          <p:cNvPr id="3" name="Content Placeholder 2"/>
          <p:cNvSpPr>
            <a:spLocks noGrp="1"/>
          </p:cNvSpPr>
          <p:nvPr>
            <p:ph idx="1"/>
          </p:nvPr>
        </p:nvSpPr>
        <p:spPr>
          <a:xfrm>
            <a:off x="457200" y="1600200"/>
            <a:ext cx="8229600" cy="4886325"/>
          </a:xfrm>
        </p:spPr>
        <p:txBody>
          <a:bodyPr>
            <a:noAutofit/>
          </a:bodyPr>
          <a:lstStyle/>
          <a:p>
            <a:pPr eaLnBrk="1" hangingPunct="1">
              <a:lnSpc>
                <a:spcPct val="80000"/>
              </a:lnSpc>
              <a:defRPr/>
            </a:pPr>
            <a:r>
              <a:rPr lang="en-US" sz="700" b="1" dirty="0" smtClean="0"/>
              <a:t> </a:t>
            </a:r>
            <a:endParaRPr lang="en-US" sz="700" dirty="0" smtClean="0"/>
          </a:p>
          <a:p>
            <a:pPr eaLnBrk="1" hangingPunct="1">
              <a:lnSpc>
                <a:spcPct val="80000"/>
              </a:lnSpc>
              <a:buFont typeface="Arial" pitchFamily="34" charset="0"/>
              <a:buNone/>
              <a:defRPr/>
            </a:pPr>
            <a:r>
              <a:rPr lang="en-US" sz="1800" b="1" dirty="0" smtClean="0"/>
              <a:t>Source #1: Interview with Juanita </a:t>
            </a:r>
            <a:r>
              <a:rPr lang="en-US" sz="1800" b="1" dirty="0" err="1" smtClean="0"/>
              <a:t>Everly</a:t>
            </a:r>
            <a:r>
              <a:rPr lang="en-US" sz="1800" b="1" dirty="0" smtClean="0"/>
              <a:t> Price</a:t>
            </a:r>
            <a:endParaRPr lang="en-US" sz="1800" dirty="0" smtClean="0"/>
          </a:p>
          <a:p>
            <a:pPr eaLnBrk="1" hangingPunct="1">
              <a:lnSpc>
                <a:spcPct val="80000"/>
              </a:lnSpc>
              <a:buFont typeface="Arial" pitchFamily="34" charset="0"/>
              <a:buNone/>
              <a:defRPr/>
            </a:pPr>
            <a:r>
              <a:rPr lang="en-US" sz="1800" dirty="0" smtClean="0"/>
              <a:t> S.J.: Could you tell me why you wanted to come to California?</a:t>
            </a:r>
          </a:p>
          <a:p>
            <a:pPr eaLnBrk="1" hangingPunct="1">
              <a:lnSpc>
                <a:spcPct val="80000"/>
              </a:lnSpc>
              <a:buFont typeface="Arial" pitchFamily="34" charset="0"/>
              <a:buNone/>
              <a:defRPr/>
            </a:pPr>
            <a:r>
              <a:rPr lang="en-US" sz="1800" dirty="0" smtClean="0"/>
              <a:t> Price: </a:t>
            </a:r>
          </a:p>
          <a:p>
            <a:pPr eaLnBrk="1" hangingPunct="1">
              <a:lnSpc>
                <a:spcPct val="80000"/>
              </a:lnSpc>
              <a:buFont typeface="Arial" pitchFamily="34" charset="0"/>
              <a:buNone/>
              <a:defRPr/>
            </a:pPr>
            <a:r>
              <a:rPr lang="en-US" sz="1800" dirty="0" smtClean="0"/>
              <a:t>	We came to California because the dust bowl had devastated all of the crops. Everything was gone. You couldn’t see half a mile. It was just  horrible. So my husband had been working in Stillwater—that’s the county seat for Payne County, Oklahoma—and the job was running out so we came to California and started working in the cotton field out there. It was September 7, 1936 when we got here.</a:t>
            </a:r>
          </a:p>
          <a:p>
            <a:pPr eaLnBrk="1" hangingPunct="1">
              <a:lnSpc>
                <a:spcPct val="80000"/>
              </a:lnSpc>
              <a:buFont typeface="Arial" pitchFamily="34" charset="0"/>
              <a:buNone/>
              <a:defRPr/>
            </a:pPr>
            <a:r>
              <a:rPr lang="en-US" sz="1800" dirty="0" smtClean="0"/>
              <a:t>	</a:t>
            </a:r>
          </a:p>
          <a:p>
            <a:pPr eaLnBrk="1" hangingPunct="1">
              <a:lnSpc>
                <a:spcPct val="80000"/>
              </a:lnSpc>
              <a:buFont typeface="Arial" pitchFamily="34" charset="0"/>
              <a:buNone/>
              <a:defRPr/>
            </a:pPr>
            <a:r>
              <a:rPr lang="en-US" sz="1800" dirty="0" smtClean="0"/>
              <a:t>      The dust storm was the major reason for leaving because it killed the crops and no work could go on. If a person worked for a construction company he couldn’t even see the work. It was just awful. Then the water wells went dry. At the place where we lived the water was just down to a little mud so we had to go over on the next farm and get drinking water and laundry water and haul it back…I can remember carrying water and I have to tie a handkerchief over my face to keep the dust from strangling me while I’d be walking to get the water.</a:t>
            </a:r>
            <a:r>
              <a:rPr lang="en-US" sz="1200" dirty="0" smtClean="0"/>
              <a:t> </a:t>
            </a:r>
            <a:endParaRPr lang="en-US" sz="1050" dirty="0" smtClean="0"/>
          </a:p>
          <a:p>
            <a:pPr eaLnBrk="1" hangingPunct="1">
              <a:lnSpc>
                <a:spcPct val="80000"/>
              </a:lnSpc>
              <a:buFont typeface="Arial" pitchFamily="34" charset="0"/>
              <a:buNone/>
              <a:defRPr/>
            </a:pPr>
            <a:endParaRPr lang="en-US" sz="1050" dirty="0" smtClean="0"/>
          </a:p>
          <a:p>
            <a:pPr eaLnBrk="1" hangingPunct="1">
              <a:lnSpc>
                <a:spcPct val="80000"/>
              </a:lnSpc>
              <a:buFont typeface="Arial" pitchFamily="34" charset="0"/>
              <a:buNone/>
              <a:defRPr/>
            </a:pPr>
            <a:r>
              <a:rPr lang="en-US" sz="1050" dirty="0" smtClean="0"/>
              <a:t>	Oral Interview of Juanita </a:t>
            </a:r>
            <a:r>
              <a:rPr lang="en-US" sz="1050" dirty="0" err="1" smtClean="0"/>
              <a:t>Everly</a:t>
            </a:r>
            <a:r>
              <a:rPr lang="en-US" sz="1050" dirty="0" smtClean="0"/>
              <a:t> Price by Stacey </a:t>
            </a:r>
            <a:r>
              <a:rPr lang="en-US" sz="1050" dirty="0" err="1" smtClean="0"/>
              <a:t>Jagels</a:t>
            </a:r>
            <a:r>
              <a:rPr lang="en-US" sz="1050" dirty="0" smtClean="0"/>
              <a:t> as part of the California Odyssey Project  at California State University, Bakersfield. Accessed at: </a:t>
            </a:r>
            <a:r>
              <a:rPr lang="en-US" sz="1050" b="1" u="sng" dirty="0" smtClean="0">
                <a:hlinkClick r:id="rId2"/>
              </a:rPr>
              <a:t>http://www.csub.edu/library/special/dustbowl/interviews.shtml</a:t>
            </a:r>
            <a:endParaRPr lang="en-US" sz="1050" dirty="0" smtClean="0"/>
          </a:p>
          <a:p>
            <a:pPr eaLnBrk="1" hangingPunct="1">
              <a:lnSpc>
                <a:spcPct val="80000"/>
              </a:lnSpc>
              <a:defRPr/>
            </a:pPr>
            <a:endParaRPr lang="en-US" sz="1100"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a:xfrm>
            <a:off x="612775" y="228600"/>
            <a:ext cx="8153400" cy="990600"/>
          </a:xfrm>
        </p:spPr>
        <p:txBody>
          <a:bodyPr/>
          <a:lstStyle/>
          <a:p>
            <a:pPr eaLnBrk="1" hangingPunct="1"/>
            <a:endParaRPr lang="en-US" smtClean="0"/>
          </a:p>
        </p:txBody>
      </p:sp>
      <p:sp>
        <p:nvSpPr>
          <p:cNvPr id="79875" name="Content Placeholder 2"/>
          <p:cNvSpPr>
            <a:spLocks noGrp="1"/>
          </p:cNvSpPr>
          <p:nvPr>
            <p:ph idx="1"/>
          </p:nvPr>
        </p:nvSpPr>
        <p:spPr>
          <a:xfrm>
            <a:off x="457200" y="1600200"/>
            <a:ext cx="8229600" cy="4525963"/>
          </a:xfrm>
        </p:spPr>
        <p:txBody>
          <a:bodyPr/>
          <a:lstStyle/>
          <a:p>
            <a:pPr eaLnBrk="1" hangingPunct="1"/>
            <a:r>
              <a:rPr lang="en-US" smtClean="0"/>
              <a:t>What is this source saying? </a:t>
            </a:r>
          </a:p>
          <a:p>
            <a:pPr eaLnBrk="1" hangingPunct="1"/>
            <a:r>
              <a:rPr lang="en-US" smtClean="0"/>
              <a:t>Do we find out any information about why this person moved to California? </a:t>
            </a:r>
          </a:p>
          <a:p>
            <a:pPr eaLnBrk="1" hangingPunct="1"/>
            <a:r>
              <a:rPr lang="en-US" smtClean="0"/>
              <a:t>What other details do we find out? </a:t>
            </a:r>
          </a:p>
          <a:p>
            <a:pPr eaLnBrk="1" hangingPunct="1"/>
            <a:r>
              <a:rPr lang="en-US" smtClean="0"/>
              <a:t>Are these reasons push factors or pull factors? </a:t>
            </a:r>
          </a:p>
          <a:p>
            <a:pPr eaLnBrk="1" hangingPunct="1"/>
            <a:r>
              <a:rPr lang="en-US" smtClean="0"/>
              <a:t>Refer to the map and timeline as those details come up in the discussion.</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612775" y="228600"/>
            <a:ext cx="8153400" cy="990600"/>
          </a:xfrm>
        </p:spPr>
        <p:txBody>
          <a:bodyPr/>
          <a:lstStyle/>
          <a:p>
            <a:pPr eaLnBrk="1" hangingPunct="1"/>
            <a:endParaRPr lang="en-US" smtClean="0"/>
          </a:p>
        </p:txBody>
      </p:sp>
      <p:sp>
        <p:nvSpPr>
          <p:cNvPr id="80899" name="Content Placeholder 2"/>
          <p:cNvSpPr>
            <a:spLocks noGrp="1"/>
          </p:cNvSpPr>
          <p:nvPr>
            <p:ph idx="1"/>
          </p:nvPr>
        </p:nvSpPr>
        <p:spPr>
          <a:xfrm>
            <a:off x="457200" y="1600200"/>
            <a:ext cx="8229600" cy="4525963"/>
          </a:xfrm>
        </p:spPr>
        <p:txBody>
          <a:bodyPr/>
          <a:lstStyle/>
          <a:p>
            <a:pPr eaLnBrk="1" hangingPunct="1"/>
            <a:r>
              <a:rPr lang="en-US" smtClean="0"/>
              <a:t>Mary Sullivan singing a song called “Sunny California” about her experience moving west from Texas to California. This recording is also considered a primary source and can tell us about history. </a:t>
            </a:r>
          </a:p>
          <a:p>
            <a:pPr eaLnBrk="1" hangingPunct="1"/>
            <a:r>
              <a:rPr lang="en-US" u="sng" smtClean="0">
                <a:hlinkClick r:id="rId2"/>
              </a:rPr>
              <a:t>http://memory.loc.gov/cgi-bin/query/r?ammem/toddbib:@field%28DOCID+@lit%285100a1%29%29</a:t>
            </a:r>
            <a:r>
              <a:rPr lang="en-US" smtClean="0"/>
              <a:t> </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612775" y="228600"/>
            <a:ext cx="8153400" cy="990600"/>
          </a:xfrm>
        </p:spPr>
        <p:txBody>
          <a:bodyPr/>
          <a:lstStyle/>
          <a:p>
            <a:pPr eaLnBrk="1" hangingPunct="1"/>
            <a:r>
              <a:rPr lang="en-US" smtClean="0"/>
              <a:t>Culminating Activity</a:t>
            </a:r>
          </a:p>
        </p:txBody>
      </p:sp>
      <p:sp>
        <p:nvSpPr>
          <p:cNvPr id="81923" name="Content Placeholder 2"/>
          <p:cNvSpPr>
            <a:spLocks noGrp="1"/>
          </p:cNvSpPr>
          <p:nvPr>
            <p:ph idx="1"/>
          </p:nvPr>
        </p:nvSpPr>
        <p:spPr>
          <a:xfrm>
            <a:off x="457200" y="1524000"/>
            <a:ext cx="8229600" cy="4894263"/>
          </a:xfrm>
        </p:spPr>
        <p:txBody>
          <a:bodyPr/>
          <a:lstStyle/>
          <a:p>
            <a:pPr eaLnBrk="1" hangingPunct="1">
              <a:lnSpc>
                <a:spcPct val="80000"/>
              </a:lnSpc>
            </a:pPr>
            <a:r>
              <a:rPr lang="en-US" sz="2800" smtClean="0"/>
              <a:t>Pass out the assessment graphic organizer </a:t>
            </a:r>
            <a:br>
              <a:rPr lang="en-US" sz="2800" smtClean="0"/>
            </a:br>
            <a:r>
              <a:rPr lang="en-US" sz="2800" smtClean="0"/>
              <a:t>(appendix 5). </a:t>
            </a:r>
          </a:p>
          <a:p>
            <a:pPr eaLnBrk="1" hangingPunct="1">
              <a:lnSpc>
                <a:spcPct val="80000"/>
              </a:lnSpc>
            </a:pPr>
            <a:r>
              <a:rPr lang="en-US" sz="2800" smtClean="0"/>
              <a:t>Students will use their</a:t>
            </a:r>
            <a:r>
              <a:rPr lang="en-US" sz="2800" u="sng" smtClean="0"/>
              <a:t> Push/Pull Graphic Organizer</a:t>
            </a:r>
            <a:r>
              <a:rPr lang="en-US" sz="2800" smtClean="0"/>
              <a:t> to fill out this culminating graphic organizer and then write a response to the investigative question. </a:t>
            </a:r>
          </a:p>
          <a:p>
            <a:pPr eaLnBrk="1" hangingPunct="1">
              <a:lnSpc>
                <a:spcPct val="80000"/>
              </a:lnSpc>
            </a:pPr>
            <a:r>
              <a:rPr lang="en-US" sz="2800" smtClean="0"/>
              <a:t>Discuss one push or pull factor together and show students how to cite the source or sources. </a:t>
            </a:r>
          </a:p>
          <a:p>
            <a:pPr eaLnBrk="1" hangingPunct="1">
              <a:lnSpc>
                <a:spcPct val="80000"/>
              </a:lnSpc>
            </a:pPr>
            <a:r>
              <a:rPr lang="en-US" sz="2800" smtClean="0"/>
              <a:t>For example, dust storms would be considered a push factor. Students might write, “People left the Great Plains because of the dust storms.” Under reasons.  They found this reason in </a:t>
            </a:r>
            <a:r>
              <a:rPr lang="en-US" sz="2800" u="sng" smtClean="0"/>
              <a:t>Source 1</a:t>
            </a:r>
            <a:r>
              <a:rPr lang="en-US" sz="2800" smtClean="0"/>
              <a:t> as well as the photographs.</a:t>
            </a:r>
          </a:p>
          <a:p>
            <a:pPr eaLnBrk="1" hangingPunct="1">
              <a:lnSpc>
                <a:spcPct val="80000"/>
              </a:lnSpc>
            </a:pPr>
            <a:endParaRPr lang="en-US" sz="2800"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eaLnBrk="1" hangingPunct="1">
              <a:defRPr/>
            </a:pPr>
            <a:r>
              <a:rPr lang="en-US" sz="4000" b="1" smtClean="0"/>
              <a:t>Part 4 (Optional)</a:t>
            </a:r>
            <a:r>
              <a:rPr lang="en-US" sz="4000" smtClean="0"/>
              <a:t/>
            </a:r>
            <a:br>
              <a:rPr lang="en-US" sz="4000" smtClean="0"/>
            </a:br>
            <a:endParaRPr lang="en-US" sz="4000" smtClean="0"/>
          </a:p>
        </p:txBody>
      </p:sp>
      <p:sp>
        <p:nvSpPr>
          <p:cNvPr id="82947" name="Content Placeholder 2"/>
          <p:cNvSpPr>
            <a:spLocks noGrp="1"/>
          </p:cNvSpPr>
          <p:nvPr>
            <p:ph idx="1"/>
          </p:nvPr>
        </p:nvSpPr>
        <p:spPr>
          <a:xfrm>
            <a:off x="612775" y="1600200"/>
            <a:ext cx="8153400" cy="4495800"/>
          </a:xfrm>
        </p:spPr>
        <p:txBody>
          <a:bodyPr/>
          <a:lstStyle/>
          <a:p>
            <a:pPr eaLnBrk="1" hangingPunct="1"/>
            <a:r>
              <a:rPr lang="en-US" smtClean="0"/>
              <a:t>Objective: The students investigate what life was like for the migrants to California by looking at a series of photographs (primary sources)</a:t>
            </a:r>
          </a:p>
          <a:p>
            <a:pPr eaLnBrk="1" hangingPunct="1"/>
            <a:r>
              <a:rPr lang="en-US" smtClean="0"/>
              <a:t>Gallery Walk Activity</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612775" y="228600"/>
            <a:ext cx="8153400" cy="990600"/>
          </a:xfrm>
        </p:spPr>
        <p:txBody>
          <a:bodyPr/>
          <a:lstStyle/>
          <a:p>
            <a:pPr eaLnBrk="1" hangingPunct="1"/>
            <a:r>
              <a:rPr lang="en-US" smtClean="0"/>
              <a:t>Wrap-Up Reflection</a:t>
            </a:r>
          </a:p>
        </p:txBody>
      </p:sp>
      <p:sp>
        <p:nvSpPr>
          <p:cNvPr id="83971" name="Content Placeholder 2"/>
          <p:cNvSpPr>
            <a:spLocks noGrp="1"/>
          </p:cNvSpPr>
          <p:nvPr>
            <p:ph idx="1"/>
          </p:nvPr>
        </p:nvSpPr>
        <p:spPr>
          <a:xfrm>
            <a:off x="612775" y="1600200"/>
            <a:ext cx="8153400" cy="4495800"/>
          </a:xfrm>
        </p:spPr>
        <p:txBody>
          <a:bodyPr/>
          <a:lstStyle/>
          <a:p>
            <a:pPr eaLnBrk="1" hangingPunct="1"/>
            <a:r>
              <a:rPr lang="en-US" smtClean="0"/>
              <a:t>How were primary and sources incorporated into this lesson?</a:t>
            </a:r>
          </a:p>
          <a:p>
            <a:pPr eaLnBrk="1" hangingPunct="1"/>
            <a:r>
              <a:rPr lang="en-US" smtClean="0"/>
              <a:t>How did this lesson promote historical thinking (and have students use the history and social sciences analysis skills)</a:t>
            </a:r>
          </a:p>
          <a:p>
            <a:pPr eaLnBrk="1" hangingPunct="1"/>
            <a:r>
              <a:rPr lang="en-US" smtClean="0"/>
              <a:t>Questions and comments</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p:cNvSpPr>
          <p:nvPr>
            <p:ph type="title" idx="4294967295"/>
          </p:nvPr>
        </p:nvSpPr>
        <p:spPr>
          <a:xfrm>
            <a:off x="762000" y="1676400"/>
            <a:ext cx="8153400" cy="990600"/>
          </a:xfrm>
        </p:spPr>
        <p:txBody>
          <a:bodyPr/>
          <a:lstStyle/>
          <a:p>
            <a:pPr algn="ctr"/>
            <a:r>
              <a:rPr lang="en-US" sz="5400" dirty="0" smtClean="0"/>
              <a:t>Navigating </a:t>
            </a:r>
            <a:br>
              <a:rPr lang="en-US" sz="5400" dirty="0" smtClean="0"/>
            </a:br>
            <a:r>
              <a:rPr lang="en-US" sz="5400" dirty="0" smtClean="0"/>
              <a:t>The Library of Congress </a:t>
            </a:r>
            <a:endParaRPr lang="en-US" sz="5400"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612775" y="228600"/>
            <a:ext cx="8153400" cy="990600"/>
          </a:xfrm>
        </p:spPr>
        <p:txBody>
          <a:bodyPr/>
          <a:lstStyle/>
          <a:p>
            <a:r>
              <a:rPr lang="en-US" sz="4000" smtClean="0"/>
              <a:t>Tips for using </a:t>
            </a:r>
            <a:br>
              <a:rPr lang="en-US" sz="4000" smtClean="0"/>
            </a:br>
            <a:r>
              <a:rPr lang="en-US" sz="4000" smtClean="0"/>
              <a:t>the Library of Congress website</a:t>
            </a:r>
          </a:p>
        </p:txBody>
      </p:sp>
      <p:sp>
        <p:nvSpPr>
          <p:cNvPr id="84995" name="Content Placeholder 2"/>
          <p:cNvSpPr>
            <a:spLocks noGrp="1"/>
          </p:cNvSpPr>
          <p:nvPr>
            <p:ph sz="quarter" idx="1"/>
          </p:nvPr>
        </p:nvSpPr>
        <p:spPr>
          <a:xfrm>
            <a:off x="612775" y="1600200"/>
            <a:ext cx="8153400" cy="4495800"/>
          </a:xfrm>
        </p:spPr>
        <p:txBody>
          <a:bodyPr/>
          <a:lstStyle/>
          <a:p>
            <a:r>
              <a:rPr lang="en-US" sz="2400" smtClean="0"/>
              <a:t>Understand how materials</a:t>
            </a:r>
            <a:br>
              <a:rPr lang="en-US" sz="2400" smtClean="0"/>
            </a:br>
            <a:r>
              <a:rPr lang="en-US" sz="2400" smtClean="0"/>
              <a:t>are catalogued</a:t>
            </a:r>
          </a:p>
          <a:p>
            <a:r>
              <a:rPr lang="en-US" sz="2400" smtClean="0"/>
              <a:t>Consider the types of materials</a:t>
            </a:r>
            <a:br>
              <a:rPr lang="en-US" sz="2400" smtClean="0"/>
            </a:br>
            <a:r>
              <a:rPr lang="en-US" sz="2400" smtClean="0"/>
              <a:t>the LOC is likely to have</a:t>
            </a:r>
          </a:p>
          <a:p>
            <a:r>
              <a:rPr lang="en-US" sz="2400" smtClean="0"/>
              <a:t>Use historical keywords</a:t>
            </a:r>
          </a:p>
          <a:p>
            <a:r>
              <a:rPr lang="en-US" sz="2400" smtClean="0"/>
              <a:t>Take advantage of existing </a:t>
            </a:r>
            <a:br>
              <a:rPr lang="en-US" sz="2400" smtClean="0"/>
            </a:br>
            <a:r>
              <a:rPr lang="en-US" sz="2400" smtClean="0"/>
              <a:t>collections</a:t>
            </a:r>
          </a:p>
          <a:p>
            <a:r>
              <a:rPr lang="en-US" sz="2400" smtClean="0"/>
              <a:t>Save materials by permanent</a:t>
            </a:r>
            <a:br>
              <a:rPr lang="en-US" sz="2400" smtClean="0"/>
            </a:br>
            <a:r>
              <a:rPr lang="en-US" sz="2400" smtClean="0"/>
              <a:t>HTML</a:t>
            </a:r>
            <a:br>
              <a:rPr lang="en-US" sz="2400" smtClean="0"/>
            </a:br>
            <a:r>
              <a:rPr lang="en-US" sz="2400" smtClean="0"/>
              <a:t>  </a:t>
            </a:r>
          </a:p>
        </p:txBody>
      </p:sp>
      <p:pic>
        <p:nvPicPr>
          <p:cNvPr id="84996" name="Picture 2"/>
          <p:cNvPicPr>
            <a:picLocks noChangeAspect="1" noChangeArrowheads="1"/>
          </p:cNvPicPr>
          <p:nvPr/>
        </p:nvPicPr>
        <p:blipFill>
          <a:blip r:embed="rId2" cstate="print"/>
          <a:srcRect l="17999" t="12444" r="19000" b="2222"/>
          <a:stretch>
            <a:fillRect/>
          </a:stretch>
        </p:blipFill>
        <p:spPr bwMode="auto">
          <a:xfrm>
            <a:off x="4953000" y="1828800"/>
            <a:ext cx="3810000" cy="2903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5"/>
          <p:cNvSpPr>
            <a:spLocks noGrp="1"/>
          </p:cNvSpPr>
          <p:nvPr>
            <p:ph type="title"/>
          </p:nvPr>
        </p:nvSpPr>
        <p:spPr/>
        <p:txBody>
          <a:bodyPr/>
          <a:lstStyle/>
          <a:p>
            <a:r>
              <a:rPr lang="en-US" smtClean="0"/>
              <a:t>Copyright</a:t>
            </a:r>
          </a:p>
        </p:txBody>
      </p:sp>
      <p:sp>
        <p:nvSpPr>
          <p:cNvPr id="86019" name="Content Placeholder 6"/>
          <p:cNvSpPr>
            <a:spLocks noGrp="1"/>
          </p:cNvSpPr>
          <p:nvPr>
            <p:ph sz="half" idx="1"/>
          </p:nvPr>
        </p:nvSpPr>
        <p:spPr>
          <a:xfrm>
            <a:off x="609600" y="1589088"/>
            <a:ext cx="3886200" cy="4572000"/>
          </a:xfrm>
        </p:spPr>
        <p:txBody>
          <a:bodyPr/>
          <a:lstStyle/>
          <a:p>
            <a:endParaRPr lang="en-US" smtClean="0"/>
          </a:p>
        </p:txBody>
      </p:sp>
      <p:sp>
        <p:nvSpPr>
          <p:cNvPr id="86020" name="Content Placeholder 7"/>
          <p:cNvSpPr>
            <a:spLocks noGrp="1"/>
          </p:cNvSpPr>
          <p:nvPr>
            <p:ph sz="half" idx="2"/>
          </p:nvPr>
        </p:nvSpPr>
        <p:spPr>
          <a:xfrm>
            <a:off x="-5334000" y="533400"/>
            <a:ext cx="4038600" cy="4525963"/>
          </a:xfrm>
        </p:spPr>
        <p:txBody>
          <a:bodyPr/>
          <a:lstStyle/>
          <a:p>
            <a:endParaRPr lang="en-US" smtClean="0"/>
          </a:p>
        </p:txBody>
      </p:sp>
      <p:pic>
        <p:nvPicPr>
          <p:cNvPr id="86021" name="Picture 2"/>
          <p:cNvPicPr>
            <a:picLocks noChangeAspect="1" noChangeArrowheads="1"/>
          </p:cNvPicPr>
          <p:nvPr/>
        </p:nvPicPr>
        <p:blipFill>
          <a:blip r:embed="rId2" cstate="print"/>
          <a:srcRect l="44501" t="31111" r="37000" b="35110"/>
          <a:stretch>
            <a:fillRect/>
          </a:stretch>
        </p:blipFill>
        <p:spPr bwMode="auto">
          <a:xfrm>
            <a:off x="4648200" y="1600200"/>
            <a:ext cx="4038600" cy="4148138"/>
          </a:xfrm>
          <a:prstGeom prst="rect">
            <a:avLst/>
          </a:prstGeom>
          <a:noFill/>
          <a:ln w="9525">
            <a:noFill/>
            <a:miter lim="800000"/>
            <a:headEnd/>
            <a:tailEnd/>
          </a:ln>
        </p:spPr>
      </p:pic>
      <p:pic>
        <p:nvPicPr>
          <p:cNvPr id="86022" name="Picture 3"/>
          <p:cNvPicPr>
            <a:picLocks noChangeAspect="1" noChangeArrowheads="1"/>
          </p:cNvPicPr>
          <p:nvPr/>
        </p:nvPicPr>
        <p:blipFill>
          <a:blip r:embed="rId3" cstate="print"/>
          <a:srcRect l="44000" t="35556" r="37000" b="38666"/>
          <a:stretch>
            <a:fillRect/>
          </a:stretch>
        </p:blipFill>
        <p:spPr bwMode="auto">
          <a:xfrm>
            <a:off x="457200" y="1600200"/>
            <a:ext cx="4038600" cy="3081338"/>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Goals of the Workshop</a:t>
            </a:r>
          </a:p>
        </p:txBody>
      </p:sp>
      <p:sp>
        <p:nvSpPr>
          <p:cNvPr id="8" name="Content Placeholder 7"/>
          <p:cNvSpPr>
            <a:spLocks noGrp="1"/>
          </p:cNvSpPr>
          <p:nvPr>
            <p:ph sz="quarter" idx="1"/>
          </p:nvPr>
        </p:nvSpPr>
        <p:spPr/>
        <p:txBody>
          <a:bodyPr/>
          <a:lstStyle/>
          <a:p>
            <a:pPr marL="652463" indent="-515938">
              <a:defRPr/>
            </a:pPr>
            <a:r>
              <a:rPr lang="en-US" sz="2700" dirty="0" smtClean="0">
                <a:latin typeface="Tw Cen MT"/>
                <a:cs typeface="Arial" pitchFamily="34" charset="0"/>
              </a:rPr>
              <a:t>Understand </a:t>
            </a:r>
            <a:r>
              <a:rPr lang="en-US" sz="2700" dirty="0" smtClean="0">
                <a:latin typeface="Tw Cen MT"/>
                <a:cs typeface="Arial" pitchFamily="34" charset="0"/>
              </a:rPr>
              <a:t>the inquiry process </a:t>
            </a:r>
          </a:p>
          <a:p>
            <a:pPr marL="479425" indent="-342900">
              <a:defRPr/>
            </a:pPr>
            <a:r>
              <a:rPr lang="en-US" sz="2700" dirty="0" smtClean="0">
                <a:latin typeface="Tw Cen MT"/>
                <a:cs typeface="Arial" pitchFamily="34" charset="0"/>
              </a:rPr>
              <a:t>  </a:t>
            </a:r>
            <a:r>
              <a:rPr lang="en-US" sz="2700" dirty="0" smtClean="0">
                <a:latin typeface="Tw Cen MT"/>
                <a:cs typeface="Arial" pitchFamily="34" charset="0"/>
              </a:rPr>
              <a:t>Understand </a:t>
            </a:r>
            <a:r>
              <a:rPr lang="en-US" sz="2700" dirty="0" smtClean="0">
                <a:latin typeface="Tw Cen MT"/>
                <a:cs typeface="Arial" pitchFamily="34" charset="0"/>
              </a:rPr>
              <a:t>primary sources   </a:t>
            </a:r>
          </a:p>
          <a:p>
            <a:pPr marL="479425" indent="-342900">
              <a:defRPr/>
            </a:pPr>
            <a:r>
              <a:rPr lang="en-US" sz="2700" dirty="0" smtClean="0">
                <a:latin typeface="Tw Cen MT"/>
                <a:cs typeface="Arial" pitchFamily="34" charset="0"/>
              </a:rPr>
              <a:t>  </a:t>
            </a:r>
            <a:r>
              <a:rPr lang="en-US" sz="2700" dirty="0" smtClean="0">
                <a:latin typeface="Tw Cen MT"/>
                <a:cs typeface="Arial" pitchFamily="34" charset="0"/>
              </a:rPr>
              <a:t>Explore </a:t>
            </a:r>
            <a:r>
              <a:rPr lang="en-US" sz="2700" u="sng" dirty="0" smtClean="0">
                <a:latin typeface="Tw Cen MT"/>
                <a:cs typeface="Arial" pitchFamily="34" charset="0"/>
                <a:hlinkClick r:id="rId3"/>
              </a:rPr>
              <a:t>www.loc.gov</a:t>
            </a:r>
            <a:r>
              <a:rPr lang="en-US" sz="2700" dirty="0" smtClean="0">
                <a:latin typeface="Tw Cen MT"/>
                <a:cs typeface="Arial" pitchFamily="34" charset="0"/>
              </a:rPr>
              <a:t>  </a:t>
            </a:r>
          </a:p>
          <a:p>
            <a:pPr marL="479425" indent="-342900">
              <a:defRPr/>
            </a:pPr>
            <a:r>
              <a:rPr lang="en-US" sz="2700" dirty="0" smtClean="0">
                <a:latin typeface="Tw Cen MT"/>
                <a:cs typeface="Arial" pitchFamily="34" charset="0"/>
              </a:rPr>
              <a:t>  </a:t>
            </a:r>
            <a:r>
              <a:rPr lang="en-US" sz="2700" dirty="0" smtClean="0">
                <a:latin typeface="Tw Cen MT"/>
                <a:cs typeface="Arial" pitchFamily="34" charset="0"/>
              </a:rPr>
              <a:t>Create </a:t>
            </a:r>
            <a:r>
              <a:rPr lang="en-US" sz="2700" dirty="0" smtClean="0">
                <a:latin typeface="Tw Cen MT"/>
                <a:cs typeface="Arial" pitchFamily="34" charset="0"/>
              </a:rPr>
              <a:t>inquiry activities with primary sources</a:t>
            </a:r>
          </a:p>
          <a:p>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612775" y="228600"/>
            <a:ext cx="8153400" cy="990600"/>
          </a:xfrm>
        </p:spPr>
        <p:txBody>
          <a:bodyPr/>
          <a:lstStyle/>
          <a:p>
            <a:endParaRPr lang="en-US" smtClean="0"/>
          </a:p>
        </p:txBody>
      </p:sp>
      <p:sp>
        <p:nvSpPr>
          <p:cNvPr id="87043" name="Content Placeholder 2"/>
          <p:cNvSpPr>
            <a:spLocks noGrp="1"/>
          </p:cNvSpPr>
          <p:nvPr>
            <p:ph sz="quarter" idx="1"/>
          </p:nvPr>
        </p:nvSpPr>
        <p:spPr>
          <a:xfrm>
            <a:off x="612775" y="1600200"/>
            <a:ext cx="8153400" cy="4495800"/>
          </a:xfrm>
        </p:spPr>
        <p:txBody>
          <a:bodyPr/>
          <a:lstStyle/>
          <a:p>
            <a:endParaRPr lang="en-US" smtClean="0"/>
          </a:p>
        </p:txBody>
      </p:sp>
      <p:pic>
        <p:nvPicPr>
          <p:cNvPr id="87044" name="Picture 2"/>
          <p:cNvPicPr>
            <a:picLocks noChangeAspect="1" noChangeArrowheads="1"/>
          </p:cNvPicPr>
          <p:nvPr/>
        </p:nvPicPr>
        <p:blipFill>
          <a:blip r:embed="rId2" cstate="print"/>
          <a:srcRect l="17999" t="12444" r="19000" b="2222"/>
          <a:stretch>
            <a:fillRect/>
          </a:stretch>
        </p:blipFill>
        <p:spPr bwMode="auto">
          <a:xfrm>
            <a:off x="0" y="0"/>
            <a:ext cx="9144000" cy="6969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a:xfrm>
            <a:off x="612775" y="228600"/>
            <a:ext cx="8153400" cy="990600"/>
          </a:xfrm>
        </p:spPr>
        <p:txBody>
          <a:bodyPr/>
          <a:lstStyle/>
          <a:p>
            <a:r>
              <a:rPr lang="en-US" smtClean="0"/>
              <a:t>Directions</a:t>
            </a:r>
          </a:p>
        </p:txBody>
      </p:sp>
      <p:sp>
        <p:nvSpPr>
          <p:cNvPr id="88067" name="Content Placeholder 2"/>
          <p:cNvSpPr>
            <a:spLocks noGrp="1"/>
          </p:cNvSpPr>
          <p:nvPr>
            <p:ph sz="quarter" idx="1"/>
          </p:nvPr>
        </p:nvSpPr>
        <p:spPr>
          <a:xfrm>
            <a:off x="612775" y="1600200"/>
            <a:ext cx="8153400" cy="4495800"/>
          </a:xfrm>
        </p:spPr>
        <p:txBody>
          <a:bodyPr/>
          <a:lstStyle/>
          <a:p>
            <a:r>
              <a:rPr lang="en-US" smtClean="0"/>
              <a:t>Think about one topic you would be interested in developing a primary source-based lesson around</a:t>
            </a:r>
          </a:p>
          <a:p>
            <a:r>
              <a:rPr lang="en-US" smtClean="0"/>
              <a:t>Look for resources at the Library of Congress that might support this topic</a:t>
            </a:r>
          </a:p>
          <a:p>
            <a:r>
              <a:rPr lang="en-US" smtClean="0"/>
              <a:t>Brainstorm an inquiry question to frame this primary source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p:cNvSpPr>
          <p:nvPr>
            <p:ph type="title" idx="4294967295"/>
          </p:nvPr>
        </p:nvSpPr>
        <p:spPr>
          <a:xfrm>
            <a:off x="762000" y="1676400"/>
            <a:ext cx="8153400" cy="990600"/>
          </a:xfrm>
        </p:spPr>
        <p:txBody>
          <a:bodyPr/>
          <a:lstStyle/>
          <a:p>
            <a:pPr algn="ctr"/>
            <a:r>
              <a:rPr lang="en-US" sz="5400" dirty="0" smtClean="0"/>
              <a:t>Inquiry</a:t>
            </a:r>
            <a:endParaRPr lang="en-US" sz="54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p:cNvSpPr>
          <p:nvPr>
            <p:ph type="title"/>
          </p:nvPr>
        </p:nvSpPr>
        <p:spPr/>
        <p:txBody>
          <a:bodyPr/>
          <a:lstStyle/>
          <a:p>
            <a:r>
              <a:rPr lang="en-US" smtClean="0"/>
              <a:t>Discuss</a:t>
            </a:r>
          </a:p>
        </p:txBody>
      </p:sp>
      <p:sp>
        <p:nvSpPr>
          <p:cNvPr id="68611" name="Rectangle 3"/>
          <p:cNvSpPr>
            <a:spLocks noGrp="1"/>
          </p:cNvSpPr>
          <p:nvPr>
            <p:ph sz="quarter" idx="1"/>
          </p:nvPr>
        </p:nvSpPr>
        <p:spPr/>
        <p:txBody>
          <a:bodyPr/>
          <a:lstStyle/>
          <a:p>
            <a:r>
              <a:rPr lang="en-US" dirty="0" smtClean="0"/>
              <a:t>How would you define inquiry-based learning?</a:t>
            </a:r>
          </a:p>
          <a:p>
            <a:r>
              <a:rPr lang="en-US" dirty="0" smtClean="0"/>
              <a:t>What are its characteristics</a:t>
            </a:r>
            <a:r>
              <a:rPr lang="en-US" dirty="0" smtClean="0"/>
              <a:t>?</a:t>
            </a:r>
          </a:p>
          <a:p>
            <a:r>
              <a:rPr lang="en-US" dirty="0" smtClean="0"/>
              <a:t>What does Stripling add to your understanding?</a:t>
            </a:r>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86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86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76&quot;/&gt;&lt;/object&gt;&lt;object type=&quot;3&quot; unique_id=&quot;10005&quot;&gt;&lt;property id=&quot;20148&quot; value=&quot;5&quot;/&gt;&lt;property id=&quot;20300&quot; value=&quot;Slide 2 - &amp;quot;Historical Inquiry&amp;#x0D;&amp;#x0A;&amp;quot;&quot;/&gt;&lt;property id=&quot;20307&quot; value=&quot;256&quot;/&gt;&lt;/object&gt;&lt;object type=&quot;3&quot; unique_id=&quot;10006&quot;&gt;&lt;property id=&quot;20148&quot; value=&quot;5&quot;/&gt;&lt;property id=&quot;20300&quot; value=&quot;Slide 3 - &amp;quot;  Inquiry Model&amp;quot;&quot;/&gt;&lt;property id=&quot;20307&quot; value=&quot;265&quot;/&gt;&lt;/object&gt;&lt;object type=&quot;3&quot; unique_id=&quot;10007&quot;&gt;&lt;property id=&quot;20148&quot; value=&quot;5&quot;/&gt;&lt;property id=&quot;20300&quot; value=&quot;Slide 4&quot;/&gt;&lt;property id=&quot;20307&quot; value=&quot;269&quot;/&gt;&lt;/object&gt;&lt;object type=&quot;3&quot; unique_id=&quot;10008&quot;&gt;&lt;property id=&quot;20148&quot; value=&quot;5&quot;/&gt;&lt;property id=&quot;20300&quot; value=&quot;Slide 5 - &amp;quot;History as a Discipline &amp;quot;&quot;/&gt;&lt;property id=&quot;20307&quot; value=&quot;270&quot;/&gt;&lt;/object&gt;&lt;object type=&quot;3&quot; unique_id=&quot;10009&quot;&gt;&lt;property id=&quot;20148&quot; value=&quot;5&quot;/&gt;&lt;property id=&quot;20300&quot; value=&quot;Slide 6 - &amp;quot;Why Do History?&amp;quot;&quot;/&gt;&lt;property id=&quot;20307&quot; value=&quot;271&quot;/&gt;&lt;/object&gt;&lt;object type=&quot;3&quot; unique_id=&quot;10010&quot;&gt;&lt;property id=&quot;20148&quot; value=&quot;5&quot;/&gt;&lt;property id=&quot;20300&quot; value=&quot;Slide 7&quot;/&gt;&lt;property id=&quot;20307&quot; value=&quot;275&quot;/&gt;&lt;/object&gt;&lt;object type=&quot;3&quot; unique_id=&quot;10011&quot;&gt;&lt;property id=&quot;20148&quot; value=&quot;5&quot;/&gt;&lt;property id=&quot;20300&quot; value=&quot;Slide 8 - &amp;quot;Historical Inquiry&amp;quot;&quot;/&gt;&lt;property id=&quot;20307&quot; value=&quot;267&quot;/&gt;&lt;/object&gt;&lt;object type=&quot;3&quot; unique_id=&quot;10012&quot;&gt;&lt;property id=&quot;20148&quot; value=&quot;5&quot;/&gt;&lt;property id=&quot;20300&quot; value=&quot;Slide 9 - &amp;quot;Historical Inquiry&amp;quot;&quot;/&gt;&lt;property id=&quot;20307&quot; value=&quot;266&quot;/&gt;&lt;/object&gt;&lt;object type=&quot;3&quot; unique_id=&quot;10013&quot;&gt;&lt;property id=&quot;20148&quot; value=&quot;5&quot;/&gt;&lt;property id=&quot;20300&quot; value=&quot;Slide 10 - &amp;quot;Why Use History Inquiry in Teaching?&amp;quot;&quot;/&gt;&lt;property id=&quot;20307&quot; value=&quot;272&quot;/&gt;&lt;/object&gt;&lt;object type=&quot;3&quot; unique_id=&quot;10014&quot;&gt;&lt;property id=&quot;20148&quot; value=&quot;5&quot;/&gt;&lt;property id=&quot;20300&quot; value=&quot;Slide 11 - &amp;quot;Historical Thinking &amp;quot;&quot;/&gt;&lt;property id=&quot;20307&quot; value=&quot;260&quot;/&gt;&lt;/object&gt;&lt;object type=&quot;3&quot; unique_id=&quot;10015&quot;&gt;&lt;property id=&quot;20148&quot; value=&quot;5&quot;/&gt;&lt;property id=&quot;20300&quot; value=&quot;Slide 12 - &amp;quot;Developing Historical Thinking Skills &amp;quot;&quot;/&gt;&lt;property id=&quot;20307&quot; value=&quot;263&quot;/&gt;&lt;/object&gt;&lt;/object&gt;&lt;/object&gt;&lt;/database&gt;"/>
  <p:tag name="SECTOMILLISECCONVERTED" val="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Median</Template>
  <TotalTime>6310</TotalTime>
  <Words>1438</Words>
  <Application>Microsoft Office PowerPoint</Application>
  <PresentationFormat>On-screen Show (4:3)</PresentationFormat>
  <Paragraphs>196</Paragraphs>
  <Slides>71</Slides>
  <Notes>7</Notes>
  <HiddenSlides>0</HiddenSlides>
  <MMClips>0</MMClips>
  <ScaleCrop>false</ScaleCrop>
  <HeadingPairs>
    <vt:vector size="10" baseType="variant">
      <vt:variant>
        <vt:lpstr>Fonts Used</vt:lpstr>
      </vt:variant>
      <vt:variant>
        <vt:i4>8</vt:i4>
      </vt:variant>
      <vt:variant>
        <vt:lpstr>Theme</vt:lpstr>
      </vt:variant>
      <vt:variant>
        <vt:i4>1</vt:i4>
      </vt:variant>
      <vt:variant>
        <vt:lpstr>Links</vt:lpstr>
      </vt:variant>
      <vt:variant>
        <vt:i4>1</vt:i4>
      </vt:variant>
      <vt:variant>
        <vt:lpstr>Embedded OLE Servers</vt:lpstr>
      </vt:variant>
      <vt:variant>
        <vt:i4>1</vt:i4>
      </vt:variant>
      <vt:variant>
        <vt:lpstr>Slide Titles</vt:lpstr>
      </vt:variant>
      <vt:variant>
        <vt:i4>71</vt:i4>
      </vt:variant>
    </vt:vector>
  </HeadingPairs>
  <TitlesOfParts>
    <vt:vector size="82" baseType="lpstr">
      <vt:lpstr>Arial</vt:lpstr>
      <vt:lpstr>Calibri</vt:lpstr>
      <vt:lpstr>Wingdings</vt:lpstr>
      <vt:lpstr>Wingdings 2</vt:lpstr>
      <vt:lpstr>Tw Cen MT</vt:lpstr>
      <vt:lpstr>Verdana</vt:lpstr>
      <vt:lpstr>MS PGothic</vt:lpstr>
      <vt:lpstr>Georgia</vt:lpstr>
      <vt:lpstr>Median</vt:lpstr>
      <vt:lpstr>???</vt:lpstr>
      <vt:lpstr>Acrobat Document</vt:lpstr>
      <vt:lpstr>Things to do before we begin</vt:lpstr>
      <vt:lpstr>Using the Resources of  The Library of Congress</vt:lpstr>
      <vt:lpstr>Introductions</vt:lpstr>
      <vt:lpstr>The History Project at CSULB</vt:lpstr>
      <vt:lpstr>Library of Congress</vt:lpstr>
      <vt:lpstr>Slide 6</vt:lpstr>
      <vt:lpstr>Goals of the Workshop</vt:lpstr>
      <vt:lpstr>Inquiry</vt:lpstr>
      <vt:lpstr>Discuss</vt:lpstr>
      <vt:lpstr>Common features of Inquiry</vt:lpstr>
      <vt:lpstr>Significance of Inquiry</vt:lpstr>
      <vt:lpstr>Slide 12</vt:lpstr>
      <vt:lpstr>Pair-Share</vt:lpstr>
      <vt:lpstr>Historical Inquiry</vt:lpstr>
      <vt:lpstr>History as a Discipline </vt:lpstr>
      <vt:lpstr>A Graphic Representation of History</vt:lpstr>
      <vt:lpstr>Slide 17</vt:lpstr>
      <vt:lpstr>Slide 18</vt:lpstr>
      <vt:lpstr>Slide 19</vt:lpstr>
      <vt:lpstr>Slide 20</vt:lpstr>
      <vt:lpstr>Slide 21</vt:lpstr>
      <vt:lpstr>Slide 22</vt:lpstr>
      <vt:lpstr>History of the history of slavery</vt:lpstr>
      <vt:lpstr> Historical representations change</vt:lpstr>
      <vt:lpstr>Common Core Standards: Reading</vt:lpstr>
      <vt:lpstr>Slide 26</vt:lpstr>
      <vt:lpstr>Slide 27</vt:lpstr>
      <vt:lpstr>Understanding  primary sources</vt:lpstr>
      <vt:lpstr>Primary Sources</vt:lpstr>
      <vt:lpstr>Secondary sources</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Stations</vt:lpstr>
      <vt:lpstr>Stations</vt:lpstr>
      <vt:lpstr>Analyzing primary sources</vt:lpstr>
      <vt:lpstr>Slide 46</vt:lpstr>
      <vt:lpstr>Slide 47</vt:lpstr>
      <vt:lpstr>Title: The massacre of the Chinese at Rock Springs, Wyoming   drawn by T. de Thulstrup from photographs by Lieutenant C.A. Booth, Seventh United States Infantry. (1885) http://www.loc.gov/pictures/resource/cph.3b42624</vt:lpstr>
      <vt:lpstr>Practice</vt:lpstr>
      <vt:lpstr>Slide 50</vt:lpstr>
      <vt:lpstr>Slide 51</vt:lpstr>
      <vt:lpstr>Dust Bowl: Migration to California Using the Resources of the Library of Congress for Inquiry Based Lessons </vt:lpstr>
      <vt:lpstr>Slide 53</vt:lpstr>
      <vt:lpstr>Slide 54</vt:lpstr>
      <vt:lpstr>Slide 55</vt:lpstr>
      <vt:lpstr>Slide 56</vt:lpstr>
      <vt:lpstr>Slide 57</vt:lpstr>
      <vt:lpstr>Slide 58</vt:lpstr>
      <vt:lpstr>Reflection on Lesson Design</vt:lpstr>
      <vt:lpstr>Slide 60</vt:lpstr>
      <vt:lpstr>Slide 61</vt:lpstr>
      <vt:lpstr>Slide 62</vt:lpstr>
      <vt:lpstr>Slide 63</vt:lpstr>
      <vt:lpstr>Culminating Activity</vt:lpstr>
      <vt:lpstr>Part 4 (Optional) </vt:lpstr>
      <vt:lpstr>Wrap-Up Reflection</vt:lpstr>
      <vt:lpstr>Navigating  The Library of Congress </vt:lpstr>
      <vt:lpstr>Tips for using  the Library of Congress website</vt:lpstr>
      <vt:lpstr>Copyright</vt:lpstr>
      <vt:lpstr>Slide 70</vt:lpstr>
      <vt:lpstr>Directions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Historical Inquiry</dc:title>
  <dc:creator>Tran, Tuyen</dc:creator>
  <cp:lastModifiedBy>Dave</cp:lastModifiedBy>
  <cp:revision>229</cp:revision>
  <dcterms:created xsi:type="dcterms:W3CDTF">2006-08-16T00:00:00Z</dcterms:created>
  <dcterms:modified xsi:type="dcterms:W3CDTF">2013-04-12T23:37:26Z</dcterms:modified>
</cp:coreProperties>
</file>